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Правила русского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6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Написание глаголов на –тся и –ться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746" y="2615979"/>
            <a:ext cx="6190507" cy="233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2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Правописание глаголов в форме прошедшего времени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0">
              <a:lnSpc>
                <a:spcPct val="107000"/>
              </a:lnSpc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глаголов в форме прошедшего времени перед суффиксом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0">
              <a:lnSpc>
                <a:spcPct val="107000"/>
              </a:lnSpc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-л-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пишется та же гласная, что и в основе инфинитива.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 – ве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вер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л - вер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0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Знаки препинания предложений с однородными членами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443" y="2456953"/>
            <a:ext cx="5316011" cy="25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Склонение существительных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8337" y="2103438"/>
            <a:ext cx="6895325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6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прилагательных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 имени прилагательного зависит от рода имени существительного, с которым оно связано. В каком роде имя существительное, в таком роде и зависимое от него имя прилагательное. Чтобы определить род имени прилагательного, надо найти имя существительное, от которого оно зависит.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Во множественном числе род у прилагательных не определяется.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00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Склонение прилагательных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396" y="2103438"/>
            <a:ext cx="6180224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8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Местоимения 1, 2 и 3-го лица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243931"/>
              </p:ext>
            </p:extLst>
          </p:nvPr>
        </p:nvGraphicFramePr>
        <p:xfrm>
          <a:off x="1876509" y="2218414"/>
          <a:ext cx="7267174" cy="2027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5673">
                  <a:extLst>
                    <a:ext uri="{9D8B030D-6E8A-4147-A177-3AD203B41FA5}">
                      <a16:colId xmlns:a16="http://schemas.microsoft.com/office/drawing/2014/main" val="3246702861"/>
                    </a:ext>
                  </a:extLst>
                </a:gridCol>
                <a:gridCol w="1049308">
                  <a:extLst>
                    <a:ext uri="{9D8B030D-6E8A-4147-A177-3AD203B41FA5}">
                      <a16:colId xmlns:a16="http://schemas.microsoft.com/office/drawing/2014/main" val="2162503150"/>
                    </a:ext>
                  </a:extLst>
                </a:gridCol>
                <a:gridCol w="1317313">
                  <a:extLst>
                    <a:ext uri="{9D8B030D-6E8A-4147-A177-3AD203B41FA5}">
                      <a16:colId xmlns:a16="http://schemas.microsoft.com/office/drawing/2014/main" val="3063368807"/>
                    </a:ext>
                  </a:extLst>
                </a:gridCol>
                <a:gridCol w="1115173">
                  <a:extLst>
                    <a:ext uri="{9D8B030D-6E8A-4147-A177-3AD203B41FA5}">
                      <a16:colId xmlns:a16="http://schemas.microsoft.com/office/drawing/2014/main" val="916003742"/>
                    </a:ext>
                  </a:extLst>
                </a:gridCol>
                <a:gridCol w="1305956">
                  <a:extLst>
                    <a:ext uri="{9D8B030D-6E8A-4147-A177-3AD203B41FA5}">
                      <a16:colId xmlns:a16="http://schemas.microsoft.com/office/drawing/2014/main" val="3675679922"/>
                    </a:ext>
                  </a:extLst>
                </a:gridCol>
                <a:gridCol w="1203751">
                  <a:extLst>
                    <a:ext uri="{9D8B030D-6E8A-4147-A177-3AD203B41FA5}">
                      <a16:colId xmlns:a16="http://schemas.microsoft.com/office/drawing/2014/main" val="4211980049"/>
                    </a:ext>
                  </a:extLst>
                </a:gridCol>
              </a:tblGrid>
              <a:tr h="32889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1-е лицо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2-е лицо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3-е лицо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625162"/>
                  </a:ext>
                </a:extLst>
              </a:tr>
              <a:tr h="67592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ед. 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мн.ч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ед. 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мн.ч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ед. 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мн.ч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866054"/>
                  </a:ext>
                </a:extLst>
              </a:tr>
              <a:tr h="102276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он, она, оно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они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042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02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Склонение местоимений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039" y="2438735"/>
            <a:ext cx="5931922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7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Изменение глагола по временам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386164"/>
              </p:ext>
            </p:extLst>
          </p:nvPr>
        </p:nvGraphicFramePr>
        <p:xfrm>
          <a:off x="2162756" y="2329733"/>
          <a:ext cx="7024424" cy="2806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6106">
                  <a:extLst>
                    <a:ext uri="{9D8B030D-6E8A-4147-A177-3AD203B41FA5}">
                      <a16:colId xmlns:a16="http://schemas.microsoft.com/office/drawing/2014/main" val="2319200008"/>
                    </a:ext>
                  </a:extLst>
                </a:gridCol>
                <a:gridCol w="1756106">
                  <a:extLst>
                    <a:ext uri="{9D8B030D-6E8A-4147-A177-3AD203B41FA5}">
                      <a16:colId xmlns:a16="http://schemas.microsoft.com/office/drawing/2014/main" val="390176175"/>
                    </a:ext>
                  </a:extLst>
                </a:gridCol>
                <a:gridCol w="1756106">
                  <a:extLst>
                    <a:ext uri="{9D8B030D-6E8A-4147-A177-3AD203B41FA5}">
                      <a16:colId xmlns:a16="http://schemas.microsoft.com/office/drawing/2014/main" val="1455805837"/>
                    </a:ext>
                  </a:extLst>
                </a:gridCol>
                <a:gridCol w="1756106">
                  <a:extLst>
                    <a:ext uri="{9D8B030D-6E8A-4147-A177-3AD203B41FA5}">
                      <a16:colId xmlns:a16="http://schemas.microsoft.com/office/drawing/2014/main" val="2249524734"/>
                    </a:ext>
                  </a:extLst>
                </a:gridCol>
              </a:tblGrid>
              <a:tr h="623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Неопределённая форма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Прошлое время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Настоящее время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Будущее время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531293"/>
                  </a:ext>
                </a:extLst>
              </a:tr>
              <a:tr h="1247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что делать?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читать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звонить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что делал?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читал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звонил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что делает?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читает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звонит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что будет делать?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будет читать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будет звонить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749701"/>
                  </a:ext>
                </a:extLst>
              </a:tr>
              <a:tr h="935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что сделать?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прочитать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позвонить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что сделал?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прочитал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позвонил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сделает?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прочитает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позвонит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48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03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Спряжение глаголов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714" y="2377441"/>
            <a:ext cx="5711898" cy="28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8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2-е лицо глаголов единственного числа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глаголах 2 лица единственного числа настоящего или будущего времени после шипящих на конце всегда пишется мягкий знак</a:t>
            </a:r>
            <a:r>
              <a:rPr lang="ru-RU" dirty="0" smtClean="0"/>
              <a:t>.</a:t>
            </a:r>
          </a:p>
          <a:p>
            <a:r>
              <a:rPr lang="ru-RU" dirty="0"/>
              <a:t>НЕ с глаголами пишется отдельно. Исключение составляют глаголы, которые без НЕ </a:t>
            </a:r>
            <a:r>
              <a:rPr lang="ru-RU" dirty="0" err="1"/>
              <a:t>не</a:t>
            </a:r>
            <a:r>
              <a:rPr lang="ru-RU" dirty="0"/>
              <a:t> употребляются</a:t>
            </a:r>
          </a:p>
        </p:txBody>
      </p:sp>
    </p:spTree>
    <p:extLst>
      <p:ext uri="{BB962C8B-B14F-4D97-AF65-F5344CB8AC3E}">
        <p14:creationId xmlns:p14="http://schemas.microsoft.com/office/powerpoint/2010/main" val="965229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</TotalTime>
  <Words>242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Garamond</vt:lpstr>
      <vt:lpstr>Times New Roman</vt:lpstr>
      <vt:lpstr>Савон</vt:lpstr>
      <vt:lpstr>Правила русского языка</vt:lpstr>
      <vt:lpstr>Склонение существительных</vt:lpstr>
      <vt:lpstr>Изменение прилагательных</vt:lpstr>
      <vt:lpstr>Склонение прилагательных</vt:lpstr>
      <vt:lpstr>Местоимения 1, 2 и 3-го лица </vt:lpstr>
      <vt:lpstr>Склонение местоимений</vt:lpstr>
      <vt:lpstr>Изменение глагола по временам  </vt:lpstr>
      <vt:lpstr>Спряжение глаголов</vt:lpstr>
      <vt:lpstr>2-е лицо глаголов единственного числа</vt:lpstr>
      <vt:lpstr>Написание глаголов на –тся и –ться </vt:lpstr>
      <vt:lpstr>Правописание глаголов в форме прошедшего времени </vt:lpstr>
      <vt:lpstr>Знаки препинания предложений с однородными членами</vt:lpstr>
    </vt:vector>
  </TitlesOfParts>
  <Company>ADMIN7.RU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русского языка</dc:title>
  <dc:creator>вадим</dc:creator>
  <cp:lastModifiedBy>вадим</cp:lastModifiedBy>
  <cp:revision>1</cp:revision>
  <dcterms:created xsi:type="dcterms:W3CDTF">2021-04-13T20:51:50Z</dcterms:created>
  <dcterms:modified xsi:type="dcterms:W3CDTF">2021-04-13T20:59:26Z</dcterms:modified>
</cp:coreProperties>
</file>