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1A87458-3283-4AB7-806B-5296611BE79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DF4D5D-3FDD-4E03-B215-FA936425678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139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7458-3283-4AB7-806B-5296611BE79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F4D5D-3FDD-4E03-B215-FA9364256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798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7458-3283-4AB7-806B-5296611BE79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F4D5D-3FDD-4E03-B215-FA936425678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86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7458-3283-4AB7-806B-5296611BE79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F4D5D-3FDD-4E03-B215-FA936425678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197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7458-3283-4AB7-806B-5296611BE79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F4D5D-3FDD-4E03-B215-FA9364256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397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7458-3283-4AB7-806B-5296611BE79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F4D5D-3FDD-4E03-B215-FA936425678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638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7458-3283-4AB7-806B-5296611BE79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F4D5D-3FDD-4E03-B215-FA936425678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952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7458-3283-4AB7-806B-5296611BE79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F4D5D-3FDD-4E03-B215-FA936425678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587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7458-3283-4AB7-806B-5296611BE79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F4D5D-3FDD-4E03-B215-FA936425678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14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7458-3283-4AB7-806B-5296611BE79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F4D5D-3FDD-4E03-B215-FA9364256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05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7458-3283-4AB7-806B-5296611BE79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F4D5D-3FDD-4E03-B215-FA936425678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932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7458-3283-4AB7-806B-5296611BE79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F4D5D-3FDD-4E03-B215-FA9364256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43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7458-3283-4AB7-806B-5296611BE79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F4D5D-3FDD-4E03-B215-FA9364256784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118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7458-3283-4AB7-806B-5296611BE79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F4D5D-3FDD-4E03-B215-FA936425678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073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7458-3283-4AB7-806B-5296611BE79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F4D5D-3FDD-4E03-B215-FA9364256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432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7458-3283-4AB7-806B-5296611BE79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F4D5D-3FDD-4E03-B215-FA936425678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174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7458-3283-4AB7-806B-5296611BE79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F4D5D-3FDD-4E03-B215-FA9364256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680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1A87458-3283-4AB7-806B-5296611BE79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DF4D5D-3FDD-4E03-B215-FA93642567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725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81663"/>
            <a:ext cx="9144000" cy="1542553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Знакі</a:t>
            </a:r>
            <a:r>
              <a:rPr lang="ru-RU" dirty="0" smtClean="0"/>
              <a:t> </a:t>
            </a:r>
            <a:r>
              <a:rPr lang="ru-RU" dirty="0" err="1" smtClean="0"/>
              <a:t>прыпынку</a:t>
            </a:r>
            <a:r>
              <a:rPr lang="ru-RU" dirty="0" smtClean="0"/>
              <a:t> ў сказах з </a:t>
            </a:r>
            <a:r>
              <a:rPr lang="ru-RU" dirty="0" err="1" smtClean="0"/>
              <a:t>аднароднымі</a:t>
            </a:r>
            <a:r>
              <a:rPr lang="ru-RU" dirty="0" smtClean="0"/>
              <a:t> </a:t>
            </a:r>
            <a:r>
              <a:rPr lang="ru-RU" dirty="0" err="1" smtClean="0"/>
              <a:t>членамі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1236" y="1924215"/>
            <a:ext cx="9236764" cy="3919993"/>
          </a:xfrm>
        </p:spPr>
        <p:txBody>
          <a:bodyPr/>
          <a:lstStyle/>
          <a:p>
            <a:r>
              <a:rPr lang="en-US" dirty="0" smtClean="0"/>
              <a:t>         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135" y="1609837"/>
            <a:ext cx="6557730" cy="389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4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b="1" dirty="0"/>
              <a:t>Канчаткі прыметнікаў множнага ліку ў назоўным і вінавальным склонах.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9572"/>
              </p:ext>
            </p:extLst>
          </p:nvPr>
        </p:nvGraphicFramePr>
        <p:xfrm>
          <a:off x="2210462" y="1510749"/>
          <a:ext cx="8444286" cy="13040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5238">
                  <a:extLst>
                    <a:ext uri="{9D8B030D-6E8A-4147-A177-3AD203B41FA5}">
                      <a16:colId xmlns:a16="http://schemas.microsoft.com/office/drawing/2014/main" val="2211740575"/>
                    </a:ext>
                  </a:extLst>
                </a:gridCol>
                <a:gridCol w="1032110">
                  <a:extLst>
                    <a:ext uri="{9D8B030D-6E8A-4147-A177-3AD203B41FA5}">
                      <a16:colId xmlns:a16="http://schemas.microsoft.com/office/drawing/2014/main" val="552864128"/>
                    </a:ext>
                  </a:extLst>
                </a:gridCol>
                <a:gridCol w="2786696">
                  <a:extLst>
                    <a:ext uri="{9D8B030D-6E8A-4147-A177-3AD203B41FA5}">
                      <a16:colId xmlns:a16="http://schemas.microsoft.com/office/drawing/2014/main" val="3124588051"/>
                    </a:ext>
                  </a:extLst>
                </a:gridCol>
                <a:gridCol w="1576230">
                  <a:extLst>
                    <a:ext uri="{9D8B030D-6E8A-4147-A177-3AD203B41FA5}">
                      <a16:colId xmlns:a16="http://schemas.microsoft.com/office/drawing/2014/main" val="1031847049"/>
                    </a:ext>
                  </a:extLst>
                </a:gridCol>
                <a:gridCol w="1894012">
                  <a:extLst>
                    <a:ext uri="{9D8B030D-6E8A-4147-A177-3AD203B41FA5}">
                      <a16:colId xmlns:a16="http://schemas.microsoft.com/office/drawing/2014/main" val="363065672"/>
                    </a:ext>
                  </a:extLst>
                </a:gridCol>
              </a:tblGrid>
              <a:tr h="2325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адушаўлённыя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неадушаўлённыя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069481"/>
                  </a:ext>
                </a:extLst>
              </a:tr>
              <a:tr h="4919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Н. скл.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якія?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адважныя, смелыя сябры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якія?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шырокія палі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1918633"/>
                  </a:ext>
                </a:extLst>
              </a:tr>
              <a:tr h="4919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В. скл.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якіх?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адважных, смелых сяброў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якія?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effectLst/>
                        </a:rPr>
                        <a:t>шырокія палі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656450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Канчаткі</a:t>
            </a:r>
            <a:r>
              <a:rPr lang="ru-RU" dirty="0" smtClean="0"/>
              <a:t> </a:t>
            </a:r>
            <a:r>
              <a:rPr lang="ru-RU" dirty="0" err="1" smtClean="0"/>
              <a:t>прыметнікаў</a:t>
            </a:r>
            <a:r>
              <a:rPr lang="ru-RU" dirty="0" smtClean="0"/>
              <a:t> </a:t>
            </a:r>
            <a:r>
              <a:rPr lang="ru-RU" dirty="0" err="1" smtClean="0"/>
              <a:t>множнага</a:t>
            </a:r>
            <a:r>
              <a:rPr lang="ru-RU" dirty="0" smtClean="0"/>
              <a:t> </a:t>
            </a:r>
            <a:r>
              <a:rPr lang="ru-RU" dirty="0" err="1" smtClean="0"/>
              <a:t>ліку</a:t>
            </a:r>
            <a:r>
              <a:rPr lang="ru-RU" dirty="0" smtClean="0"/>
              <a:t> ў родным і </a:t>
            </a:r>
            <a:r>
              <a:rPr lang="ru-RU" dirty="0" err="1" smtClean="0"/>
              <a:t>месным</a:t>
            </a:r>
            <a:r>
              <a:rPr lang="ru-RU" dirty="0" smtClean="0"/>
              <a:t> склонах.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406740"/>
              </p:ext>
            </p:extLst>
          </p:nvPr>
        </p:nvGraphicFramePr>
        <p:xfrm>
          <a:off x="2464903" y="4043248"/>
          <a:ext cx="6500344" cy="12622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1394">
                  <a:extLst>
                    <a:ext uri="{9D8B030D-6E8A-4147-A177-3AD203B41FA5}">
                      <a16:colId xmlns:a16="http://schemas.microsoft.com/office/drawing/2014/main" val="624530597"/>
                    </a:ext>
                  </a:extLst>
                </a:gridCol>
                <a:gridCol w="1121394">
                  <a:extLst>
                    <a:ext uri="{9D8B030D-6E8A-4147-A177-3AD203B41FA5}">
                      <a16:colId xmlns:a16="http://schemas.microsoft.com/office/drawing/2014/main" val="1351356993"/>
                    </a:ext>
                  </a:extLst>
                </a:gridCol>
                <a:gridCol w="1325676">
                  <a:extLst>
                    <a:ext uri="{9D8B030D-6E8A-4147-A177-3AD203B41FA5}">
                      <a16:colId xmlns:a16="http://schemas.microsoft.com/office/drawing/2014/main" val="241969865"/>
                    </a:ext>
                  </a:extLst>
                </a:gridCol>
                <a:gridCol w="2931880">
                  <a:extLst>
                    <a:ext uri="{9D8B030D-6E8A-4147-A177-3AD203B41FA5}">
                      <a16:colId xmlns:a16="http://schemas.microsoft.com/office/drawing/2014/main" val="2264887790"/>
                    </a:ext>
                  </a:extLst>
                </a:gridCol>
              </a:tblGrid>
              <a:tr h="622184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Р. скл.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якіх?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-іх, -ых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палявых (кветак)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9802735"/>
                  </a:ext>
                </a:extLst>
              </a:tr>
              <a:tr h="622184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М. скл.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аб якіх?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-іх, -ых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effectLst/>
                        </a:rPr>
                        <a:t>аб палявых (кветак)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4191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6935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b="1" dirty="0"/>
              <a:t>Канчаткі прыметнікаў множнага ліку ў давальным і творным склонах.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6881442"/>
              </p:ext>
            </p:extLst>
          </p:nvPr>
        </p:nvGraphicFramePr>
        <p:xfrm>
          <a:off x="1757238" y="2099144"/>
          <a:ext cx="8340920" cy="15982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8917">
                  <a:extLst>
                    <a:ext uri="{9D8B030D-6E8A-4147-A177-3AD203B41FA5}">
                      <a16:colId xmlns:a16="http://schemas.microsoft.com/office/drawing/2014/main" val="1814308027"/>
                    </a:ext>
                  </a:extLst>
                </a:gridCol>
                <a:gridCol w="1438917">
                  <a:extLst>
                    <a:ext uri="{9D8B030D-6E8A-4147-A177-3AD203B41FA5}">
                      <a16:colId xmlns:a16="http://schemas.microsoft.com/office/drawing/2014/main" val="1928431937"/>
                    </a:ext>
                  </a:extLst>
                </a:gridCol>
                <a:gridCol w="1701042">
                  <a:extLst>
                    <a:ext uri="{9D8B030D-6E8A-4147-A177-3AD203B41FA5}">
                      <a16:colId xmlns:a16="http://schemas.microsoft.com/office/drawing/2014/main" val="2064393608"/>
                    </a:ext>
                  </a:extLst>
                </a:gridCol>
                <a:gridCol w="3762044">
                  <a:extLst>
                    <a:ext uri="{9D8B030D-6E8A-4147-A177-3AD203B41FA5}">
                      <a16:colId xmlns:a16="http://schemas.microsoft.com/office/drawing/2014/main" val="1693365658"/>
                    </a:ext>
                  </a:extLst>
                </a:gridCol>
              </a:tblGrid>
              <a:tr h="799106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Д. скл.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якім?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effectLst/>
                        </a:rPr>
                        <a:t>-ім, -ым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палявым (кветкам)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8489196"/>
                  </a:ext>
                </a:extLst>
              </a:tr>
              <a:tr h="799106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Т. скл.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якімі?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-імі, -ымі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effectLst/>
                        </a:rPr>
                        <a:t>палявымі (кветкамі)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830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2401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b="1" dirty="0"/>
              <a:t>Скланенне займеннікаў. Правапіс займеннікаў з прыназоўнікамі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3335" y="2557463"/>
            <a:ext cx="4765329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05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b="1" dirty="0"/>
              <a:t>Змяненне дзеясловаў прошлага часу па родах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Большасць</a:t>
            </a:r>
            <a:r>
              <a:rPr lang="ru-RU" dirty="0" smtClean="0"/>
              <a:t> </a:t>
            </a:r>
            <a:r>
              <a:rPr lang="ru-RU" dirty="0" err="1" smtClean="0"/>
              <a:t>дзеясловаў</a:t>
            </a:r>
            <a:r>
              <a:rPr lang="ru-RU" dirty="0" smtClean="0"/>
              <a:t> </a:t>
            </a:r>
            <a:r>
              <a:rPr lang="ru-RU" dirty="0" err="1" smtClean="0"/>
              <a:t>прошлага</a:t>
            </a:r>
            <a:r>
              <a:rPr lang="ru-RU" dirty="0" smtClean="0"/>
              <a:t> часу ў </a:t>
            </a:r>
            <a:r>
              <a:rPr lang="ru-RU" dirty="0" err="1" smtClean="0"/>
              <a:t>мужчынскім</a:t>
            </a:r>
            <a:r>
              <a:rPr lang="ru-RU" dirty="0" smtClean="0"/>
              <a:t> </a:t>
            </a:r>
            <a:r>
              <a:rPr lang="ru-RU" dirty="0" err="1" smtClean="0"/>
              <a:t>родзе</a:t>
            </a:r>
            <a:r>
              <a:rPr lang="ru-RU" dirty="0" smtClean="0"/>
              <a:t> </a:t>
            </a:r>
            <a:r>
              <a:rPr lang="ru-RU" dirty="0" err="1" smtClean="0"/>
              <a:t>маюць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 smtClean="0"/>
              <a:t>суфікс</a:t>
            </a:r>
            <a:r>
              <a:rPr lang="ru-RU" dirty="0" smtClean="0"/>
              <a:t> -ў: </a:t>
            </a:r>
            <a:r>
              <a:rPr lang="ru-RU" dirty="0" err="1" smtClean="0"/>
              <a:t>лавіў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Дзеясловы</a:t>
            </a:r>
            <a:r>
              <a:rPr lang="ru-RU" dirty="0" smtClean="0"/>
              <a:t> </a:t>
            </a:r>
            <a:r>
              <a:rPr lang="ru-RU" dirty="0" err="1" smtClean="0"/>
              <a:t>прошлагна</a:t>
            </a:r>
            <a:r>
              <a:rPr lang="ru-RU" dirty="0" smtClean="0"/>
              <a:t> часу </a:t>
            </a:r>
            <a:r>
              <a:rPr lang="ru-RU" dirty="0" err="1" smtClean="0"/>
              <a:t>жаночага</a:t>
            </a:r>
            <a:r>
              <a:rPr lang="ru-RU" dirty="0" smtClean="0"/>
              <a:t> і </a:t>
            </a:r>
            <a:r>
              <a:rPr lang="ru-RU" dirty="0" err="1" smtClean="0"/>
              <a:t>ніякага</a:t>
            </a:r>
            <a:r>
              <a:rPr lang="ru-RU" dirty="0" smtClean="0"/>
              <a:t> роду ў </a:t>
            </a:r>
            <a:r>
              <a:rPr lang="ru-RU" dirty="0" err="1" smtClean="0"/>
              <a:t>адзіночным</a:t>
            </a:r>
            <a:r>
              <a:rPr lang="ru-RU" dirty="0" smtClean="0"/>
              <a:t>, а </a:t>
            </a:r>
            <a:r>
              <a:rPr lang="ru-RU" dirty="0" err="1" smtClean="0"/>
              <a:t>таксама</a:t>
            </a:r>
            <a:r>
              <a:rPr lang="ru-RU" dirty="0" smtClean="0"/>
              <a:t> ў </a:t>
            </a:r>
            <a:r>
              <a:rPr lang="ru-RU" dirty="0" err="1" smtClean="0"/>
              <a:t>множным</a:t>
            </a:r>
            <a:r>
              <a:rPr lang="ru-RU" dirty="0" smtClean="0"/>
              <a:t> </a:t>
            </a:r>
            <a:r>
              <a:rPr lang="ru-RU" dirty="0" err="1" smtClean="0"/>
              <a:t>ліку</a:t>
            </a:r>
            <a:r>
              <a:rPr lang="ru-RU" dirty="0" smtClean="0"/>
              <a:t> </a:t>
            </a:r>
            <a:r>
              <a:rPr lang="ru-RU" dirty="0" err="1" smtClean="0"/>
              <a:t>маюць</a:t>
            </a:r>
            <a:r>
              <a:rPr lang="ru-RU" dirty="0" smtClean="0"/>
              <a:t> </a:t>
            </a:r>
            <a:r>
              <a:rPr lang="ru-RU" dirty="0" err="1" smtClean="0"/>
              <a:t>суфікс</a:t>
            </a:r>
            <a:r>
              <a:rPr lang="ru-RU" dirty="0" smtClean="0"/>
              <a:t> –л: </a:t>
            </a:r>
            <a:r>
              <a:rPr lang="ru-RU" dirty="0" err="1" smtClean="0"/>
              <a:t>спявала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5309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b="1" dirty="0"/>
              <a:t>Канчаткі дзеясловаў 1-ай асобы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8478110"/>
              </p:ext>
            </p:extLst>
          </p:nvPr>
        </p:nvGraphicFramePr>
        <p:xfrm>
          <a:off x="2377442" y="2091194"/>
          <a:ext cx="7696863" cy="11531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5353">
                  <a:extLst>
                    <a:ext uri="{9D8B030D-6E8A-4147-A177-3AD203B41FA5}">
                      <a16:colId xmlns:a16="http://schemas.microsoft.com/office/drawing/2014/main" val="2425037937"/>
                    </a:ext>
                  </a:extLst>
                </a:gridCol>
                <a:gridCol w="2565353">
                  <a:extLst>
                    <a:ext uri="{9D8B030D-6E8A-4147-A177-3AD203B41FA5}">
                      <a16:colId xmlns:a16="http://schemas.microsoft.com/office/drawing/2014/main" val="1846732628"/>
                    </a:ext>
                  </a:extLst>
                </a:gridCol>
                <a:gridCol w="2566157">
                  <a:extLst>
                    <a:ext uri="{9D8B030D-6E8A-4147-A177-3AD203B41FA5}">
                      <a16:colId xmlns:a16="http://schemas.microsoft.com/office/drawing/2014/main" val="4234010863"/>
                    </a:ext>
                  </a:extLst>
                </a:gridCol>
              </a:tblGrid>
              <a:tr h="384380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лік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I спражэнне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II спражэнне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2294692"/>
                  </a:ext>
                </a:extLst>
              </a:tr>
              <a:tr h="384380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адз.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-у, -ю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-у, -ю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3092634"/>
                  </a:ext>
                </a:extLst>
              </a:tr>
              <a:tr h="384380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мн.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-ем, -ём, -ом, -ам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effectLst/>
                        </a:rPr>
                        <a:t>-ім,-ым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1876410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439809" y="3244334"/>
            <a:ext cx="3312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Канчаткі</a:t>
            </a:r>
            <a:r>
              <a:rPr lang="ru-RU" dirty="0" smtClean="0"/>
              <a:t> </a:t>
            </a:r>
            <a:r>
              <a:rPr lang="ru-RU" dirty="0" err="1" smtClean="0"/>
              <a:t>дзеясловаў</a:t>
            </a:r>
            <a:r>
              <a:rPr lang="ru-RU" dirty="0" smtClean="0"/>
              <a:t> 2-ай </a:t>
            </a:r>
            <a:r>
              <a:rPr lang="ru-RU" dirty="0" err="1" smtClean="0"/>
              <a:t>асобы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788396"/>
              </p:ext>
            </p:extLst>
          </p:nvPr>
        </p:nvGraphicFramePr>
        <p:xfrm>
          <a:off x="3057207" y="3746912"/>
          <a:ext cx="6077585" cy="8677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5650">
                  <a:extLst>
                    <a:ext uri="{9D8B030D-6E8A-4147-A177-3AD203B41FA5}">
                      <a16:colId xmlns:a16="http://schemas.microsoft.com/office/drawing/2014/main" val="810544227"/>
                    </a:ext>
                  </a:extLst>
                </a:gridCol>
                <a:gridCol w="2025650">
                  <a:extLst>
                    <a:ext uri="{9D8B030D-6E8A-4147-A177-3AD203B41FA5}">
                      <a16:colId xmlns:a16="http://schemas.microsoft.com/office/drawing/2014/main" val="1164224645"/>
                    </a:ext>
                  </a:extLst>
                </a:gridCol>
                <a:gridCol w="2026285">
                  <a:extLst>
                    <a:ext uri="{9D8B030D-6E8A-4147-A177-3AD203B41FA5}">
                      <a16:colId xmlns:a16="http://schemas.microsoft.com/office/drawing/2014/main" val="3226644835"/>
                    </a:ext>
                  </a:extLst>
                </a:gridCol>
              </a:tblGrid>
              <a:tr h="242515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лік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I спражэнне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II спражэнне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5507536"/>
                  </a:ext>
                </a:extLst>
              </a:tr>
              <a:tr h="242515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адз.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-еш, -эш, аш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-іш, -ыш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2309268"/>
                  </a:ext>
                </a:extLst>
              </a:tr>
              <a:tr h="242515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мн.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-еце, -аце, -яце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effectLst/>
                        </a:rPr>
                        <a:t>-іце, ыце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7911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5892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b="1" dirty="0"/>
              <a:t>Канчаткі дзеясловаў 3-ай асобы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0060988"/>
              </p:ext>
            </p:extLst>
          </p:nvPr>
        </p:nvGraphicFramePr>
        <p:xfrm>
          <a:off x="3057207" y="1995777"/>
          <a:ext cx="6077585" cy="26477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5650">
                  <a:extLst>
                    <a:ext uri="{9D8B030D-6E8A-4147-A177-3AD203B41FA5}">
                      <a16:colId xmlns:a16="http://schemas.microsoft.com/office/drawing/2014/main" val="3662874147"/>
                    </a:ext>
                  </a:extLst>
                </a:gridCol>
                <a:gridCol w="2025650">
                  <a:extLst>
                    <a:ext uri="{9D8B030D-6E8A-4147-A177-3AD203B41FA5}">
                      <a16:colId xmlns:a16="http://schemas.microsoft.com/office/drawing/2014/main" val="3269123139"/>
                    </a:ext>
                  </a:extLst>
                </a:gridCol>
                <a:gridCol w="2026285">
                  <a:extLst>
                    <a:ext uri="{9D8B030D-6E8A-4147-A177-3AD203B41FA5}">
                      <a16:colId xmlns:a16="http://schemas.microsoft.com/office/drawing/2014/main" val="2425750688"/>
                    </a:ext>
                  </a:extLst>
                </a:gridCol>
              </a:tblGrid>
              <a:tr h="882595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лік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I спражэнне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II спражэнне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2068218"/>
                  </a:ext>
                </a:extLst>
              </a:tr>
              <a:tr h="882595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адз.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-е, -а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-іць, -ыць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8659674"/>
                  </a:ext>
                </a:extLst>
              </a:tr>
              <a:tr h="882595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мн.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-уць, -юць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effectLst/>
                        </a:rPr>
                        <a:t>-аць, -яць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6498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5287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b="1" dirty="0"/>
              <a:t>Назоўнікі 1-га скланення, іх канчаткі ў назоўным, вінавальным, родным і творным склонах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4983" y="2827204"/>
            <a:ext cx="5942033" cy="277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04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b="1" dirty="0"/>
              <a:t>Назоўнікі 1-га скланення, іх канчаткі ў давальным і месным склонах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4983" y="3293566"/>
            <a:ext cx="5942033" cy="184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01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b="1" dirty="0"/>
              <a:t>Назоўнікі 2-га скланення, іх канчаткі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2194774"/>
              </p:ext>
            </p:extLst>
          </p:nvPr>
        </p:nvGraphicFramePr>
        <p:xfrm>
          <a:off x="2635250" y="1956020"/>
          <a:ext cx="6921500" cy="34111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0010">
                  <a:extLst>
                    <a:ext uri="{9D8B030D-6E8A-4147-A177-3AD203B41FA5}">
                      <a16:colId xmlns:a16="http://schemas.microsoft.com/office/drawing/2014/main" val="2230215181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2391351262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3197226124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3542369266"/>
                    </a:ext>
                  </a:extLst>
                </a:gridCol>
                <a:gridCol w="1256665">
                  <a:extLst>
                    <a:ext uri="{9D8B030D-6E8A-4147-A177-3AD203B41FA5}">
                      <a16:colId xmlns:a16="http://schemas.microsoft.com/office/drawing/2014/main" val="491391011"/>
                    </a:ext>
                  </a:extLst>
                </a:gridCol>
              </a:tblGrid>
              <a:tr h="324544"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Склоны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 gridSpan="4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канчаткі назоўнікаў з асновай 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498704"/>
                  </a:ext>
                </a:extLst>
              </a:tr>
              <a:tr h="864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цвёрды зычны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effectLst/>
                        </a:rPr>
                        <a:t>мяккі зычны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зацвярдзелы зычны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г, к, х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8971639"/>
                  </a:ext>
                </a:extLst>
              </a:tr>
              <a:tr h="324544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Н.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-о, -а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-ё, -е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-а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977048"/>
                  </a:ext>
                </a:extLst>
              </a:tr>
              <a:tr h="324544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Р.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gridSpan="4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-а, -я</a:t>
                      </a:r>
                      <a:endParaRPr lang="ru-RU" sz="1100">
                        <a:effectLst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-у, -ю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348467"/>
                  </a:ext>
                </a:extLst>
              </a:tr>
              <a:tr h="359099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Д.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586906"/>
                  </a:ext>
                </a:extLst>
              </a:tr>
              <a:tr h="324544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-о, -а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-ё, -е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-а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-о, -а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261900"/>
                  </a:ext>
                </a:extLst>
              </a:tr>
              <a:tr h="565242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Т.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-ам, -ом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-ем, -ём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-ам, -ом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-ам, -ом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1371521"/>
                  </a:ext>
                </a:extLst>
              </a:tr>
              <a:tr h="324544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М.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-е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-і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-ы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effectLst/>
                        </a:rPr>
                        <a:t>-у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5328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8634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b="1" dirty="0"/>
              <a:t>Назоўнікі 3-га скланення, іх канчаткі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1868172"/>
              </p:ext>
            </p:extLst>
          </p:nvPr>
        </p:nvGraphicFramePr>
        <p:xfrm>
          <a:off x="2815272" y="1876510"/>
          <a:ext cx="6561455" cy="34031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8275">
                  <a:extLst>
                    <a:ext uri="{9D8B030D-6E8A-4147-A177-3AD203B41FA5}">
                      <a16:colId xmlns:a16="http://schemas.microsoft.com/office/drawing/2014/main" val="3669348330"/>
                    </a:ext>
                  </a:extLst>
                </a:gridCol>
                <a:gridCol w="1889760">
                  <a:extLst>
                    <a:ext uri="{9D8B030D-6E8A-4147-A177-3AD203B41FA5}">
                      <a16:colId xmlns:a16="http://schemas.microsoft.com/office/drawing/2014/main" val="2218661204"/>
                    </a:ext>
                  </a:extLst>
                </a:gridCol>
                <a:gridCol w="1616710">
                  <a:extLst>
                    <a:ext uri="{9D8B030D-6E8A-4147-A177-3AD203B41FA5}">
                      <a16:colId xmlns:a16="http://schemas.microsoft.com/office/drawing/2014/main" val="3722274580"/>
                    </a:ext>
                  </a:extLst>
                </a:gridCol>
                <a:gridCol w="1616710">
                  <a:extLst>
                    <a:ext uri="{9D8B030D-6E8A-4147-A177-3AD203B41FA5}">
                      <a16:colId xmlns:a16="http://schemas.microsoft.com/office/drawing/2014/main" val="1242631492"/>
                    </a:ext>
                  </a:extLst>
                </a:gridCol>
              </a:tblGrid>
              <a:tr h="303502">
                <a:tc rowSpan="3">
                  <a:txBody>
                    <a:bodyPr/>
                    <a:lstStyle/>
                    <a:p>
                      <a:pPr marL="71755" marR="7175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склоны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effectLst/>
                        </a:rPr>
                        <a:t>назоўнікі 3-га скланення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421119"/>
                  </a:ext>
                </a:extLst>
              </a:tr>
              <a:tr h="3035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канчаткі назоўнікаў з асновай 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060347"/>
                  </a:ext>
                </a:extLst>
              </a:tr>
              <a:tr h="639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цвёрды зычны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мяккі зычны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зацвярдзелы зычны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3835751"/>
                  </a:ext>
                </a:extLst>
              </a:tr>
              <a:tr h="303502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Н.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-□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447945"/>
                  </a:ext>
                </a:extLst>
              </a:tr>
              <a:tr h="303502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Р.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-і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-ы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2952155"/>
                  </a:ext>
                </a:extLst>
              </a:tr>
              <a:tr h="303502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Д.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-і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-ы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093862"/>
                  </a:ext>
                </a:extLst>
              </a:tr>
              <a:tr h="303502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-□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247800"/>
                  </a:ext>
                </a:extLst>
              </a:tr>
              <a:tr h="639320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Т.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-ю</a:t>
                      </a:r>
                      <a:endParaRPr lang="ru-RU" sz="1100">
                        <a:effectLst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-у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0804344"/>
                  </a:ext>
                </a:extLst>
              </a:tr>
              <a:tr h="303502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М.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-і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effectLst/>
                        </a:rPr>
                        <a:t>-ы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7280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3155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b="1" dirty="0"/>
              <a:t>Склонавыя канчаткі назоўнікаў у множным ліку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1969586"/>
              </p:ext>
            </p:extLst>
          </p:nvPr>
        </p:nvGraphicFramePr>
        <p:xfrm>
          <a:off x="2859405" y="2285998"/>
          <a:ext cx="6473190" cy="31129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0350">
                  <a:extLst>
                    <a:ext uri="{9D8B030D-6E8A-4147-A177-3AD203B41FA5}">
                      <a16:colId xmlns:a16="http://schemas.microsoft.com/office/drawing/2014/main" val="1295178535"/>
                    </a:ext>
                  </a:extLst>
                </a:gridCol>
                <a:gridCol w="1530350">
                  <a:extLst>
                    <a:ext uri="{9D8B030D-6E8A-4147-A177-3AD203B41FA5}">
                      <a16:colId xmlns:a16="http://schemas.microsoft.com/office/drawing/2014/main" val="2445525593"/>
                    </a:ext>
                  </a:extLst>
                </a:gridCol>
                <a:gridCol w="1706245">
                  <a:extLst>
                    <a:ext uri="{9D8B030D-6E8A-4147-A177-3AD203B41FA5}">
                      <a16:colId xmlns:a16="http://schemas.microsoft.com/office/drawing/2014/main" val="3243435152"/>
                    </a:ext>
                  </a:extLst>
                </a:gridCol>
                <a:gridCol w="1706245">
                  <a:extLst>
                    <a:ext uri="{9D8B030D-6E8A-4147-A177-3AD203B41FA5}">
                      <a16:colId xmlns:a16="http://schemas.microsoft.com/office/drawing/2014/main" val="3512377493"/>
                    </a:ext>
                  </a:extLst>
                </a:gridCol>
              </a:tblGrid>
              <a:tr h="303787"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склоны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effectLst/>
                        </a:rPr>
                        <a:t>канчаткі назоўнікаў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90029"/>
                  </a:ext>
                </a:extLst>
              </a:tr>
              <a:tr h="3039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1-е скл.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effectLst/>
                        </a:rPr>
                        <a:t>2-е скл.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3-е скл.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7904033"/>
                  </a:ext>
                </a:extLst>
              </a:tr>
              <a:tr h="303922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Н.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-і, -ы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866211"/>
                  </a:ext>
                </a:extLst>
              </a:tr>
              <a:tr h="644769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Р.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-аў, -яў, -□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-аў, -яў, -оў, -ёў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-аў, -яў, -эй, -ей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9988221"/>
                  </a:ext>
                </a:extLst>
              </a:tr>
              <a:tr h="303922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Д.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-ам, -ям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677573"/>
                  </a:ext>
                </a:extLst>
              </a:tr>
              <a:tr h="644769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В.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-і, -ы, -фў, -яў, -□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-і, -ы, -аў, -яў, -оў, -ёў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-і, -ы, -эй, ей, -аў, -яў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7222437"/>
                  </a:ext>
                </a:extLst>
              </a:tr>
              <a:tr h="303922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Т.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-амі, -ямі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542484"/>
                  </a:ext>
                </a:extLst>
              </a:tr>
              <a:tr h="303922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М.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effectLst/>
                        </a:rPr>
                        <a:t>-ах, -ях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844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7476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b="1" dirty="0"/>
              <a:t>Канчаткі прыметнікаў мужчынскага і ніякага роду ў родным склоне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8836538"/>
              </p:ext>
            </p:extLst>
          </p:nvPr>
        </p:nvGraphicFramePr>
        <p:xfrm>
          <a:off x="3137535" y="2019631"/>
          <a:ext cx="5916930" cy="675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0305">
                  <a:extLst>
                    <a:ext uri="{9D8B030D-6E8A-4147-A177-3AD203B41FA5}">
                      <a16:colId xmlns:a16="http://schemas.microsoft.com/office/drawing/2014/main" val="208503142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1810418766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2892292983"/>
                    </a:ext>
                  </a:extLst>
                </a:gridCol>
                <a:gridCol w="2498090">
                  <a:extLst>
                    <a:ext uri="{9D8B030D-6E8A-4147-A177-3AD203B41FA5}">
                      <a16:colId xmlns:a16="http://schemas.microsoft.com/office/drawing/2014/main" val="1635483514"/>
                    </a:ext>
                  </a:extLst>
                </a:gridCol>
              </a:tblGrid>
              <a:tr h="675860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Н. і В. скл.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які?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effectLst/>
                        </a:rPr>
                        <a:t>-і -ы, -ое, -ае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effectLst/>
                        </a:rPr>
                        <a:t>(неба) сіняе, (ланцуг) доўгі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2966647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0" algn="ctr">
              <a:lnSpc>
                <a:spcPct val="150000"/>
              </a:lnSpc>
              <a:spcAft>
                <a:spcPts val="800"/>
              </a:spcAft>
            </a:pPr>
            <a:r>
              <a:rPr lang="be-BY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Канчаткі прыметнікаў мужчынскага і ніякага роду ў родным склоне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770600"/>
              </p:ext>
            </p:extLst>
          </p:nvPr>
        </p:nvGraphicFramePr>
        <p:xfrm>
          <a:off x="3401060" y="3890666"/>
          <a:ext cx="5389880" cy="18894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3255">
                  <a:extLst>
                    <a:ext uri="{9D8B030D-6E8A-4147-A177-3AD203B41FA5}">
                      <a16:colId xmlns:a16="http://schemas.microsoft.com/office/drawing/2014/main" val="2149100014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925232329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90787281"/>
                    </a:ext>
                  </a:extLst>
                </a:gridCol>
                <a:gridCol w="2498090">
                  <a:extLst>
                    <a:ext uri="{9D8B030D-6E8A-4147-A177-3AD203B41FA5}">
                      <a16:colId xmlns:a16="http://schemas.microsoft.com/office/drawing/2014/main" val="2392978755"/>
                    </a:ext>
                  </a:extLst>
                </a:gridCol>
              </a:tblGrid>
              <a:tr h="1373098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Р. скл.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якога?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-ага, -ога, -яга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effectLst/>
                        </a:rPr>
                        <a:t>(неба) сіняга, блакітнага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2759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4580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b="1" dirty="0"/>
              <a:t>Канчаткі прыметнікаў мужчынскага і ніякага роду ў давальным склоне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4751087"/>
              </p:ext>
            </p:extLst>
          </p:nvPr>
        </p:nvGraphicFramePr>
        <p:xfrm>
          <a:off x="2186608" y="2027583"/>
          <a:ext cx="8325015" cy="8269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6650">
                  <a:extLst>
                    <a:ext uri="{9D8B030D-6E8A-4147-A177-3AD203B41FA5}">
                      <a16:colId xmlns:a16="http://schemas.microsoft.com/office/drawing/2014/main" val="1914069248"/>
                    </a:ext>
                  </a:extLst>
                </a:gridCol>
                <a:gridCol w="1175860">
                  <a:extLst>
                    <a:ext uri="{9D8B030D-6E8A-4147-A177-3AD203B41FA5}">
                      <a16:colId xmlns:a16="http://schemas.microsoft.com/office/drawing/2014/main" val="938593823"/>
                    </a:ext>
                  </a:extLst>
                </a:gridCol>
                <a:gridCol w="2087244">
                  <a:extLst>
                    <a:ext uri="{9D8B030D-6E8A-4147-A177-3AD203B41FA5}">
                      <a16:colId xmlns:a16="http://schemas.microsoft.com/office/drawing/2014/main" val="3369979322"/>
                    </a:ext>
                  </a:extLst>
                </a:gridCol>
                <a:gridCol w="3625261">
                  <a:extLst>
                    <a:ext uri="{9D8B030D-6E8A-4147-A177-3AD203B41FA5}">
                      <a16:colId xmlns:a16="http://schemas.microsoft.com/office/drawing/2014/main" val="2039264593"/>
                    </a:ext>
                  </a:extLst>
                </a:gridCol>
              </a:tblGrid>
              <a:tr h="826935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Д. скл.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якому?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effectLst/>
                        </a:rPr>
                        <a:t>-аму, -ому, -яму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effectLst/>
                        </a:rPr>
                        <a:t>(небу) сіняму, блакітнаму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7249384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048000" y="2967335"/>
            <a:ext cx="6096000" cy="13156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algn="ctr">
              <a:lnSpc>
                <a:spcPct val="150000"/>
              </a:lnSpc>
              <a:spcAft>
                <a:spcPts val="800"/>
              </a:spcAft>
            </a:pPr>
            <a:r>
              <a:rPr lang="be-BY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Канчаткі прыметнікаў мужчынскага і ніякага роду ў творным і месным </a:t>
            </a:r>
            <a:r>
              <a:rPr lang="be-BY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склонах</a:t>
            </a:r>
            <a:endParaRPr lang="en-US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algn="ctr">
              <a:lnSpc>
                <a:spcPct val="150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649912"/>
              </p:ext>
            </p:extLst>
          </p:nvPr>
        </p:nvGraphicFramePr>
        <p:xfrm>
          <a:off x="3137535" y="4063116"/>
          <a:ext cx="5916930" cy="18586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0305">
                  <a:extLst>
                    <a:ext uri="{9D8B030D-6E8A-4147-A177-3AD203B41FA5}">
                      <a16:colId xmlns:a16="http://schemas.microsoft.com/office/drawing/2014/main" val="3760803546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4134173235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1375047023"/>
                    </a:ext>
                  </a:extLst>
                </a:gridCol>
                <a:gridCol w="2498090">
                  <a:extLst>
                    <a:ext uri="{9D8B030D-6E8A-4147-A177-3AD203B41FA5}">
                      <a16:colId xmlns:a16="http://schemas.microsoft.com/office/drawing/2014/main" val="1853075027"/>
                    </a:ext>
                  </a:extLst>
                </a:gridCol>
              </a:tblGrid>
              <a:tr h="878619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Т. скл.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якім?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-ым, -ім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(небам) сінім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8247184"/>
                  </a:ext>
                </a:extLst>
              </a:tr>
              <a:tr h="878619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М. скл.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аб якім?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-ым, -ім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effectLst/>
                        </a:rPr>
                        <a:t>аб (небе) сінім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8703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790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b="1" dirty="0"/>
              <a:t>Канчаткі прыметнікаў жаночага роду ў родным, давальным, творным і месным склонах.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0898891"/>
              </p:ext>
            </p:extLst>
          </p:nvPr>
        </p:nvGraphicFramePr>
        <p:xfrm>
          <a:off x="3093402" y="1690688"/>
          <a:ext cx="6591287" cy="984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3494">
                  <a:extLst>
                    <a:ext uri="{9D8B030D-6E8A-4147-A177-3AD203B41FA5}">
                      <a16:colId xmlns:a16="http://schemas.microsoft.com/office/drawing/2014/main" val="2670163407"/>
                    </a:ext>
                  </a:extLst>
                </a:gridCol>
                <a:gridCol w="1284524">
                  <a:extLst>
                    <a:ext uri="{9D8B030D-6E8A-4147-A177-3AD203B41FA5}">
                      <a16:colId xmlns:a16="http://schemas.microsoft.com/office/drawing/2014/main" val="606640502"/>
                    </a:ext>
                  </a:extLst>
                </a:gridCol>
                <a:gridCol w="1181372">
                  <a:extLst>
                    <a:ext uri="{9D8B030D-6E8A-4147-A177-3AD203B41FA5}">
                      <a16:colId xmlns:a16="http://schemas.microsoft.com/office/drawing/2014/main" val="803319792"/>
                    </a:ext>
                  </a:extLst>
                </a:gridCol>
                <a:gridCol w="2741897">
                  <a:extLst>
                    <a:ext uri="{9D8B030D-6E8A-4147-A177-3AD203B41FA5}">
                      <a16:colId xmlns:a16="http://schemas.microsoft.com/office/drawing/2014/main" val="2166141257"/>
                    </a:ext>
                  </a:extLst>
                </a:gridCol>
              </a:tblGrid>
              <a:tr h="375181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Р., Д., Т.,  скл.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якой?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-ай, -ой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чырвонай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079918"/>
                  </a:ext>
                </a:extLst>
              </a:tr>
              <a:tr h="375181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М. скл.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аб якой?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-ай, -ой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effectLst/>
                        </a:rPr>
                        <a:t>чырвонай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27368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e-BY" b="1" dirty="0">
                <a:latin typeface="Times New Roman" panose="02020603050405020304" pitchFamily="18" charset="0"/>
                <a:ea typeface="Calibri" panose="020F0502020204030204" pitchFamily="34" charset="0"/>
              </a:rPr>
              <a:t>Канчаткі прыметнікаў жаночага роду ў вінавальным склоне.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917561"/>
              </p:ext>
            </p:extLst>
          </p:nvPr>
        </p:nvGraphicFramePr>
        <p:xfrm>
          <a:off x="1431235" y="4405024"/>
          <a:ext cx="8794142" cy="8825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5282">
                  <a:extLst>
                    <a:ext uri="{9D8B030D-6E8A-4147-A177-3AD203B41FA5}">
                      <a16:colId xmlns:a16="http://schemas.microsoft.com/office/drawing/2014/main" val="1274000327"/>
                    </a:ext>
                  </a:extLst>
                </a:gridCol>
                <a:gridCol w="1186187">
                  <a:extLst>
                    <a:ext uri="{9D8B030D-6E8A-4147-A177-3AD203B41FA5}">
                      <a16:colId xmlns:a16="http://schemas.microsoft.com/office/drawing/2014/main" val="3383427889"/>
                    </a:ext>
                  </a:extLst>
                </a:gridCol>
                <a:gridCol w="2105574">
                  <a:extLst>
                    <a:ext uri="{9D8B030D-6E8A-4147-A177-3AD203B41FA5}">
                      <a16:colId xmlns:a16="http://schemas.microsoft.com/office/drawing/2014/main" val="2615716351"/>
                    </a:ext>
                  </a:extLst>
                </a:gridCol>
                <a:gridCol w="3657099">
                  <a:extLst>
                    <a:ext uri="{9D8B030D-6E8A-4147-A177-3AD203B41FA5}">
                      <a16:colId xmlns:a16="http://schemas.microsoft.com/office/drawing/2014/main" val="731536693"/>
                    </a:ext>
                  </a:extLst>
                </a:gridCol>
              </a:tblGrid>
              <a:tr h="882594">
                <a:tc>
                  <a:txBody>
                    <a:bodyPr/>
                    <a:lstStyle/>
                    <a:p>
                      <a:pPr marL="63055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>
                          <a:effectLst/>
                        </a:rPr>
                        <a:t>В. скл.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effectLst/>
                        </a:rPr>
                        <a:t>якую?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effectLst/>
                        </a:rPr>
                        <a:t>-ую, -юю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055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effectLst/>
                        </a:rPr>
                        <a:t>(кветку) чырвоную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3958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42502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</TotalTime>
  <Words>800</Words>
  <Application>Microsoft Office PowerPoint</Application>
  <PresentationFormat>Широкоэкранный</PresentationFormat>
  <Paragraphs>185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Garamond</vt:lpstr>
      <vt:lpstr>Times New Roman</vt:lpstr>
      <vt:lpstr>Натуральные материалы</vt:lpstr>
      <vt:lpstr>Знакі прыпынку ў сказах з аднароднымі членамі</vt:lpstr>
      <vt:lpstr>Назоўнікі 1-га скланення, іх канчаткі ў назоўным, вінавальным, родным і творным склонах </vt:lpstr>
      <vt:lpstr>Назоўнікі 1-га скланення, іх канчаткі ў давальным і месным склонах </vt:lpstr>
      <vt:lpstr>Назоўнікі 2-га скланення, іх канчаткі </vt:lpstr>
      <vt:lpstr>Назоўнікі 3-га скланення, іх канчаткі </vt:lpstr>
      <vt:lpstr>Склонавыя канчаткі назоўнікаў у множным ліку </vt:lpstr>
      <vt:lpstr>Канчаткі прыметнікаў мужчынскага і ніякага роду ў родным склоне </vt:lpstr>
      <vt:lpstr>Канчаткі прыметнікаў мужчынскага і ніякага роду ў давальным склоне </vt:lpstr>
      <vt:lpstr>Канчаткі прыметнікаў жаночага роду ў родным, давальным, творным і месным склонах. </vt:lpstr>
      <vt:lpstr>Канчаткі прыметнікаў множнага ліку ў назоўным і вінавальным склонах. </vt:lpstr>
      <vt:lpstr>Канчаткі прыметнікаў множнага ліку ў давальным і творным склонах. </vt:lpstr>
      <vt:lpstr>Скланенне займеннікаў. Правапіс займеннікаў з прыназоўнікамі </vt:lpstr>
      <vt:lpstr>Змяненне дзеясловаў прошлага часу па родах </vt:lpstr>
      <vt:lpstr>Канчаткі дзеясловаў 1-ай асобы </vt:lpstr>
      <vt:lpstr>Канчаткі дзеясловаў 3-ай асобы</vt:lpstr>
    </vt:vector>
  </TitlesOfParts>
  <Company>ADMIN7.RU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Знакі прыпынку ў сказах з аднароднымі членамі</dc:title>
  <dc:creator>вадим</dc:creator>
  <cp:lastModifiedBy>вадим</cp:lastModifiedBy>
  <cp:revision>2</cp:revision>
  <dcterms:created xsi:type="dcterms:W3CDTF">2021-04-13T20:40:30Z</dcterms:created>
  <dcterms:modified xsi:type="dcterms:W3CDTF">2021-04-13T20:49:04Z</dcterms:modified>
</cp:coreProperties>
</file>