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4" r:id="rId12"/>
    <p:sldId id="265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5AD3F-B6E1-4F68-BDE3-DE66DAD7B6C4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39540-58B1-4D12-995D-6F25513CD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698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939540-58B1-4D12-995D-6F25513CD62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0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EFBE6-0226-4D7E-86C8-D6FAC923B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645DC6-0555-40A1-9358-84C0C7A690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3F42EC-F0F1-47F4-AE62-781FAC56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0877-35C1-4B3F-9B71-E9B0E5779F77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A3C13-8E6B-472E-90A2-D0D7D716C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24D2-4112-482A-999F-195EB8B3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258D-BB4C-462B-B446-DA4B121DB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296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CCE38-0713-472C-ACCD-928FC418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999649-7DC7-483D-892C-EE77CFF1F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6ACEEA-87A5-4AC7-8608-5C6304A46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0877-35C1-4B3F-9B71-E9B0E5779F77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98AA1E-62DE-42DF-912C-2211E740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94AC8-57C1-4FD7-858D-864CE2B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258D-BB4C-462B-B446-DA4B121DB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84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E3EEC8C-2DB6-425E-828B-56A466B66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1C528C-8975-457A-B5C8-4C7FF5754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0B3FBB-4FF9-4D64-955F-E967DAE10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0877-35C1-4B3F-9B71-E9B0E5779F77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569FE2-CEFF-428F-95E6-9200D6E12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A4EEF-9450-4826-9861-9CFE47FFE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258D-BB4C-462B-B446-DA4B121DB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50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F68B7-1048-483D-A2BB-B7FA303FA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2CD71B-8DF9-4B55-A25E-25D15C805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C2FCE4-C0C8-4774-B0BF-B8B5E426C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0877-35C1-4B3F-9B71-E9B0E5779F77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68420E-F0F8-45DC-9109-351B3771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EC8606-4F37-4888-B5AB-5E0861AB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258D-BB4C-462B-B446-DA4B121DB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76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1599B-8B3B-418B-8B12-FEB05990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32014-1094-461A-A509-D0D6964D5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5680F2-4639-4FDA-91A6-F9260E74D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0877-35C1-4B3F-9B71-E9B0E5779F77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44904D-CE11-42AB-AAEA-22E58AB0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302C83-C4D7-4824-BC7B-19444353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258D-BB4C-462B-B446-DA4B121DB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47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BF80D-9546-4AA6-8064-CD3287F78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36D6D5-D40C-4A75-A58F-B6B768A18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5A6442-153F-48FA-B181-84DF643D0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AB23D9-2D78-467B-B28A-EF7BF7104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0877-35C1-4B3F-9B71-E9B0E5779F77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CCEE68-F9C3-4876-A9CA-127CB3E0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FBFAEA-A03C-4319-A55C-0F1540A0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258D-BB4C-462B-B446-DA4B121DB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85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398A-F764-4CE4-B1B2-76D15585A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035312-9C96-4865-A4C1-A1BC131FE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8929AC-6449-4A2D-8254-A8F101AC6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96D261B-4D04-4692-8549-30FF36ECD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43B5B8E-8D2C-4261-B277-A14C488A1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B7BA12A-BDEA-45D0-948D-A7F80FA31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0877-35C1-4B3F-9B71-E9B0E5779F77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F939D8E-A708-41D5-A6E2-B8ED5A077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1242DB6-6B42-44DB-81C8-54FC41EA5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258D-BB4C-462B-B446-DA4B121DB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070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56079-43C7-4D05-B4BB-D94955A7F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234309-D345-4020-9037-91B3F01ED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0877-35C1-4B3F-9B71-E9B0E5779F77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D7EFB3-EF52-4F4E-B164-578ECECC7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51CD85-2E01-4905-ABBE-61055622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258D-BB4C-462B-B446-DA4B121DB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1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B12EC61-6B16-4792-B14F-5AC2EB21C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0877-35C1-4B3F-9B71-E9B0E5779F77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E88A0E-D2C3-491D-BCD5-F315648DD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9AF2B7-DC38-4214-97E7-8BA1BE289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258D-BB4C-462B-B446-DA4B121DB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1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63A0F8-5948-4C0D-B704-02B087E6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55E75C-7CCD-4304-8DCC-572DEEE1A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A8D12A-FEA3-44D2-9BF7-00F5A9751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EF95D8-D1EF-4323-AE74-44D58BE3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0877-35C1-4B3F-9B71-E9B0E5779F77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9831E3-B16D-47B1-8E8B-6C5C24626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4A6AF1-9FE8-477A-AE5C-3EFEC42CA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258D-BB4C-462B-B446-DA4B121DB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7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31446-280E-4797-B704-B6F079204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83CB1B-39D7-44E7-8B79-175DF09C0C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7E3AC1-ACB5-4F24-8BD9-CFC169E12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22FB70-3757-4AFF-B6B3-CBE4F01FC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90877-35C1-4B3F-9B71-E9B0E5779F77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8CA57A-83A6-43EE-9CB6-5DBEC7D7C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B61512-28C7-4F23-92BC-230164B7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4258D-BB4C-462B-B446-DA4B121DB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04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37A45-D79A-4590-9066-894C7C56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A00223-0453-4C16-ACE6-5E038C47E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251C3F-BFF0-47C6-A5EA-E12F86BF3D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90877-35C1-4B3F-9B71-E9B0E5779F77}" type="datetimeFigureOut">
              <a:rPr lang="ru-RU" smtClean="0"/>
              <a:t>17.03.2021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60D93B-329C-460F-B1F1-122FC6C1A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3D3399-385A-44EC-B695-9408F714D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4258D-BB4C-462B-B446-DA4B121DBA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58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1%80%D0%B5%D0%B2%D0%BD%D0%B5%D0%B3%D1%80%D0%B5%D1%87%D0%B5%D1%81%D0%BA%D0%B8%D0%B9_%D1%8F%D0%B7%D1%8B%D0%BA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ru.wikipedia.org/wiki/%D0%93%D0%B5%D0%BD%D0%B5%D0%B0%D0%BB%D0%BE%D0%B3%D0%B8%D1%8F#cite_note-3" TargetMode="External"/><Relationship Id="rId4" Type="http://schemas.openxmlformats.org/officeDocument/2006/relationships/hyperlink" Target="https://ru.wikipedia.org/wiki/%D0%93%D0%B5%D0%BD%D0%B5%D0%B0%D0%BB%D0%BE%D0%B3%D0%B8%D1%8F#cite_note-%D0%B0%D0%B2%D1%82%D0%BE%D1%81%D1%81%D1%8B%D0%BB%D0%BA%D0%B01-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Генеалогическое древо в формате Gimp - PDF Скачать Бесплатно">
            <a:extLst>
              <a:ext uri="{FF2B5EF4-FFF2-40B4-BE49-F238E27FC236}">
                <a16:creationId xmlns:a16="http://schemas.microsoft.com/office/drawing/2014/main" id="{BAFB1CA7-18B5-444F-A5A8-F3D20400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114"/>
            <a:ext cx="12192001" cy="697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4D9CC-83F7-4290-8487-F182D7088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268" y="168813"/>
            <a:ext cx="10400714" cy="2082018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chemeClr val="bg1"/>
                </a:solidFill>
              </a:rPr>
              <a:t>Моя родословная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BCF58BB9-A575-4BB9-824C-0EA45DCC8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10109982" cy="2700288"/>
          </a:xfrm>
        </p:spPr>
        <p:txBody>
          <a:bodyPr>
            <a:normAutofit/>
          </a:bodyPr>
          <a:lstStyle/>
          <a:p>
            <a:r>
              <a:rPr lang="ru-RU" dirty="0"/>
              <a:t>                                                                                                                </a:t>
            </a:r>
          </a:p>
          <a:p>
            <a:pPr algn="r"/>
            <a:r>
              <a:rPr lang="ru-RU" dirty="0"/>
              <a:t>                                                   </a:t>
            </a:r>
            <a:r>
              <a:rPr lang="ru-RU" dirty="0">
                <a:solidFill>
                  <a:schemeClr val="bg1"/>
                </a:solidFill>
              </a:rPr>
              <a:t>                                                                                          Глебов Иван 4 «Б» класс</a:t>
            </a:r>
          </a:p>
          <a:p>
            <a:r>
              <a:rPr lang="ru-RU" dirty="0">
                <a:solidFill>
                  <a:schemeClr val="bg1"/>
                </a:solidFill>
              </a:rPr>
              <a:t>                                                                                           СШ № 16 г. Мозыря</a:t>
            </a:r>
          </a:p>
        </p:txBody>
      </p:sp>
    </p:spTree>
    <p:extLst>
      <p:ext uri="{BB962C8B-B14F-4D97-AF65-F5344CB8AC3E}">
        <p14:creationId xmlns:p14="http://schemas.microsoft.com/office/powerpoint/2010/main" val="55422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История пергамента. Свиток пергамента. Древние пергаменты – ПОЧЕМУХА.РУ  ответы на вопросы.">
            <a:extLst>
              <a:ext uri="{FF2B5EF4-FFF2-40B4-BE49-F238E27FC236}">
                <a16:creationId xmlns:a16="http://schemas.microsoft.com/office/drawing/2014/main" id="{A22C3C7F-1B01-43FD-96CE-DF51E43CB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302" y="-101599"/>
            <a:ext cx="12970413" cy="714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98899-C0AA-43D9-847C-0433F9B1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/>
              <a:t>Имена рода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E2E16D-7420-438B-A963-2B3240A63F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3600" dirty="0"/>
              <a:t>Мужские</a:t>
            </a:r>
            <a:r>
              <a:rPr lang="ru-RU" dirty="0"/>
              <a:t> </a:t>
            </a:r>
            <a:r>
              <a:rPr lang="ru-RU" sz="3600" dirty="0"/>
              <a:t>имена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84D952-DACA-4CCD-B746-5B8AC3E001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Николай (4)</a:t>
            </a:r>
          </a:p>
          <a:p>
            <a:r>
              <a:rPr lang="ru-RU" dirty="0"/>
              <a:t>Андрей (3)</a:t>
            </a:r>
          </a:p>
          <a:p>
            <a:r>
              <a:rPr lang="ru-RU" dirty="0"/>
              <a:t>Иосиф (2)</a:t>
            </a:r>
          </a:p>
          <a:p>
            <a:r>
              <a:rPr lang="ru-RU" dirty="0"/>
              <a:t>Иван (2)</a:t>
            </a:r>
          </a:p>
          <a:p>
            <a:r>
              <a:rPr lang="ru-RU" dirty="0"/>
              <a:t>Василий (2)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D0242DF-6179-4DCD-BDB7-122FB5449C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Женские имена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EA7519-99F9-40C8-9CB8-7F8974503B4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ru-RU" dirty="0"/>
              <a:t>Мария (4)</a:t>
            </a:r>
          </a:p>
          <a:p>
            <a:r>
              <a:rPr lang="ru-RU" dirty="0"/>
              <a:t>Прасковья (2)</a:t>
            </a:r>
          </a:p>
          <a:p>
            <a:r>
              <a:rPr lang="ru-RU" dirty="0"/>
              <a:t>Евдокия (2)</a:t>
            </a:r>
          </a:p>
        </p:txBody>
      </p:sp>
    </p:spTree>
    <p:extLst>
      <p:ext uri="{BB962C8B-B14F-4D97-AF65-F5344CB8AC3E}">
        <p14:creationId xmlns:p14="http://schemas.microsoft.com/office/powerpoint/2010/main" val="3026746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История пергамента. Свиток пергамента. Древние пергаменты – ПОЧЕМУХА.РУ  ответы на вопросы.">
            <a:extLst>
              <a:ext uri="{FF2B5EF4-FFF2-40B4-BE49-F238E27FC236}">
                <a16:creationId xmlns:a16="http://schemas.microsoft.com/office/drawing/2014/main" id="{C71FE760-25D0-42C5-BC31-CD7EB1071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098" y="1"/>
            <a:ext cx="12801599" cy="708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577C5-7B8A-4D8F-8F80-E0A3D8F75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Занятия и увлечения рода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7DC2D0-FDE6-4C8C-B98D-536B506C6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Сельское </a:t>
            </a:r>
            <a:r>
              <a:rPr lang="ru-RU" sz="4400" dirty="0"/>
              <a:t>хозяйство</a:t>
            </a:r>
          </a:p>
          <a:p>
            <a:r>
              <a:rPr lang="ru-RU" sz="4400" dirty="0"/>
              <a:t>Педагогика</a:t>
            </a:r>
          </a:p>
          <a:p>
            <a:r>
              <a:rPr lang="ru-RU" sz="4400" dirty="0"/>
              <a:t>Производство</a:t>
            </a:r>
          </a:p>
          <a:p>
            <a:r>
              <a:rPr lang="ru-RU" sz="4400" dirty="0"/>
              <a:t>Ремесло (бондарство, ткачество, вышивка)</a:t>
            </a:r>
          </a:p>
          <a:p>
            <a:r>
              <a:rPr lang="ru-RU" sz="4400" dirty="0"/>
              <a:t>Народное творчество (пение)</a:t>
            </a:r>
          </a:p>
        </p:txBody>
      </p:sp>
    </p:spTree>
    <p:extLst>
      <p:ext uri="{BB962C8B-B14F-4D97-AF65-F5344CB8AC3E}">
        <p14:creationId xmlns:p14="http://schemas.microsoft.com/office/powerpoint/2010/main" val="214327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История пергамента. Свиток пергамента. Древние пергаменты – ПОЧЕМУХА.РУ  ответы на вопросы.">
            <a:extLst>
              <a:ext uri="{FF2B5EF4-FFF2-40B4-BE49-F238E27FC236}">
                <a16:creationId xmlns:a16="http://schemas.microsoft.com/office/drawing/2014/main" id="{86DDD639-7535-404D-B5CA-1D93078E1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971" y="0"/>
            <a:ext cx="13106400" cy="722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65EE6-B943-4EF2-BDEF-1CBFBA403CC1}"/>
              </a:ext>
            </a:extLst>
          </p:cNvPr>
          <p:cNvSpPr txBox="1"/>
          <p:nvPr/>
        </p:nvSpPr>
        <p:spPr>
          <a:xfrm>
            <a:off x="801858" y="942535"/>
            <a:ext cx="10550770" cy="4700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30555" algn="just">
              <a:lnSpc>
                <a:spcPct val="150000"/>
              </a:lnSpc>
              <a:spcAft>
                <a:spcPts val="8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по составлению родословной и поиску закономерностей жизни моего рода только началась. </a:t>
            </a:r>
          </a:p>
          <a:p>
            <a:pPr indent="630555" algn="just">
              <a:lnSpc>
                <a:spcPct val="150000"/>
              </a:lnSpc>
              <a:spcAft>
                <a:spcPts val="800"/>
              </a:spcAft>
            </a:pPr>
            <a:r>
              <a:rPr lang="ru-RU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Впереди планы продолжить работу по поиску родственных связей.</a:t>
            </a:r>
          </a:p>
        </p:txBody>
      </p:sp>
    </p:spTree>
    <p:extLst>
      <p:ext uri="{BB962C8B-B14F-4D97-AF65-F5344CB8AC3E}">
        <p14:creationId xmlns:p14="http://schemas.microsoft.com/office/powerpoint/2010/main" val="3312552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История пергамента. Свиток пергамента. Древние пергаменты – ПОЧЕМУХА.РУ  ответы на вопросы.">
            <a:extLst>
              <a:ext uri="{FF2B5EF4-FFF2-40B4-BE49-F238E27FC236}">
                <a16:creationId xmlns:a16="http://schemas.microsoft.com/office/drawing/2014/main" id="{3D5261BE-B9EC-4E6C-BA75-84E340C4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029" y="0"/>
            <a:ext cx="13135429" cy="69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F2E89-A71C-4E67-918D-7F8BFC786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82457"/>
          </a:xfrm>
        </p:spPr>
        <p:txBody>
          <a:bodyPr>
            <a:normAutofit/>
          </a:bodyPr>
          <a:lstStyle/>
          <a:p>
            <a:pPr algn="ctr"/>
            <a:r>
              <a:rPr lang="ru-RU" sz="8800" dirty="0"/>
              <a:t>Спасибо </a:t>
            </a:r>
            <a:br>
              <a:rPr lang="ru-RU" sz="8800" dirty="0"/>
            </a:br>
            <a:r>
              <a:rPr lang="ru-RU" sz="8800" dirty="0"/>
              <a:t>за </a:t>
            </a:r>
            <a:br>
              <a:rPr lang="ru-RU" sz="8800" dirty="0"/>
            </a:br>
            <a:r>
              <a:rPr lang="ru-RU" sz="8800" dirty="0"/>
              <a:t>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74459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стория пергамента. Свиток пергамента. Древние пергаменты – ПОЧЕМУХА.РУ  ответы на вопросы.">
            <a:extLst>
              <a:ext uri="{FF2B5EF4-FFF2-40B4-BE49-F238E27FC236}">
                <a16:creationId xmlns:a16="http://schemas.microsoft.com/office/drawing/2014/main" id="{A3874F55-F808-4092-8F4A-0F8BF31B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487" y="0"/>
            <a:ext cx="13149943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D84DBC4-CFEF-4662-BEF0-808E792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696685"/>
            <a:ext cx="10551887" cy="5660572"/>
          </a:xfrm>
        </p:spPr>
        <p:txBody>
          <a:bodyPr>
            <a:normAutofit fontScale="90000"/>
          </a:bodyPr>
          <a:lstStyle/>
          <a:p>
            <a:pPr indent="629920">
              <a:lnSpc>
                <a:spcPct val="150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работы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изучить родословную по отцовской и материнской линии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выявить закономерность по роду деятельности,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построить генеалогическое древо своей семьи.</a:t>
            </a:r>
            <a:b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6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600" b="0" i="0" dirty="0">
                <a:solidFill>
                  <a:srgbClr val="C00000"/>
                </a:solidFill>
                <a:effectLst/>
                <a:latin typeface="Open Sans"/>
              </a:rPr>
              <a:t>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Познакомиться с историей генеалогии; </a:t>
            </a:r>
            <a:b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собрать информацию от ныне живущих родственников;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b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изучить семейный архив</a:t>
            </a:r>
            <a:r>
              <a:rPr lang="ru-RU" sz="36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ru-RU" sz="36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систематизировать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 о предках в форме родословных таблиц</a:t>
            </a:r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b="0" i="0" dirty="0">
                <a:solidFill>
                  <a:srgbClr val="383838"/>
                </a:solidFill>
                <a:effectLst/>
                <a:latin typeface="Open Sans"/>
              </a:rPr>
              <a:t>. </a:t>
            </a:r>
            <a:br>
              <a:rPr lang="ru-RU" sz="2700" b="0" i="0" dirty="0">
                <a:solidFill>
                  <a:srgbClr val="383838"/>
                </a:solidFill>
                <a:effectLst/>
                <a:latin typeface="Open Sans"/>
              </a:rPr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679270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стория пергамента. Свиток пергамента. Древние пергаменты – ПОЧЕМУХА.РУ  ответы на вопросы.">
            <a:extLst>
              <a:ext uri="{FF2B5EF4-FFF2-40B4-BE49-F238E27FC236}">
                <a16:creationId xmlns:a16="http://schemas.microsoft.com/office/drawing/2014/main" id="{A3874F55-F808-4092-8F4A-0F8BF31B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487" y="0"/>
            <a:ext cx="13149943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D84DBC4-CFEF-4662-BEF0-808E792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696685"/>
            <a:ext cx="10551887" cy="5660572"/>
          </a:xfrm>
        </p:spPr>
        <p:txBody>
          <a:bodyPr>
            <a:normAutofit/>
          </a:bodyPr>
          <a:lstStyle/>
          <a:p>
            <a:pPr indent="629920">
              <a:lnSpc>
                <a:spcPct val="150000"/>
              </a:lnSpc>
              <a:spcAft>
                <a:spcPts val="800"/>
              </a:spcAft>
            </a:pP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 </a:t>
            </a:r>
            <a:r>
              <a:rPr lang="ru-RU" sz="32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предполагалось, что в результате изучения родословной, мы построим генеалогическое древо своего рода, а потомки</a:t>
            </a:r>
            <a:r>
              <a:rPr lang="ru-RU" sz="3200" b="0" i="0" dirty="0">
                <a:solidFill>
                  <a:srgbClr val="3838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смогут</a:t>
            </a:r>
            <a:r>
              <a:rPr lang="ru-RU" sz="3200" b="0" i="0" dirty="0">
                <a:solidFill>
                  <a:srgbClr val="3838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наращивать  его новыми ветвями</a:t>
            </a:r>
            <a:r>
              <a:rPr lang="ru-RU" sz="3200" b="0" i="0" dirty="0">
                <a:solidFill>
                  <a:srgbClr val="3838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3200" b="0" i="0" dirty="0">
                <a:solidFill>
                  <a:srgbClr val="3838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информации</a:t>
            </a:r>
            <a:r>
              <a:rPr lang="ru-RU" sz="32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архивы, фото, письма, семейные реликвии, интернет-ресурсы. </a:t>
            </a:r>
            <a:r>
              <a:rPr lang="ru-RU" sz="3200" b="0" i="0" dirty="0">
                <a:solidFill>
                  <a:srgbClr val="3838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0" i="0" dirty="0">
                <a:solidFill>
                  <a:srgbClr val="3838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  <a:r>
              <a:rPr lang="ru-RU" sz="3200" b="0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200" b="0" i="0" dirty="0">
                <a:solidFill>
                  <a:srgbClr val="38383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литературных и интернет-источников , беседа, анализ полученных данных, моделирование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73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История пергамента. Свиток пергамента. Древние пергаменты – ПОЧЕМУХА.РУ  ответы на вопросы.">
            <a:extLst>
              <a:ext uri="{FF2B5EF4-FFF2-40B4-BE49-F238E27FC236}">
                <a16:creationId xmlns:a16="http://schemas.microsoft.com/office/drawing/2014/main" id="{1A1151B0-8BCC-4463-98DE-3DBD6722B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302" y="-1"/>
            <a:ext cx="12886007" cy="705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1DEEF-F0B7-420E-87CA-B2BA30456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056"/>
            <a:ext cx="10515600" cy="1364343"/>
          </a:xfrm>
        </p:spPr>
        <p:txBody>
          <a:bodyPr>
            <a:normAutofit/>
          </a:bodyPr>
          <a:lstStyle/>
          <a:p>
            <a:pPr algn="ctr"/>
            <a:r>
              <a:rPr lang="ru-RU" b="0" i="0" dirty="0">
                <a:effectLst/>
                <a:latin typeface="Arial" panose="020B0604020202020204" pitchFamily="34" charset="0"/>
              </a:rPr>
              <a:t>Генеалогия и родословная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43232-2C70-4E8C-8A62-B4208CA43F2B}"/>
              </a:ext>
            </a:extLst>
          </p:cNvPr>
          <p:cNvSpPr txBox="1"/>
          <p:nvPr/>
        </p:nvSpPr>
        <p:spPr>
          <a:xfrm>
            <a:off x="838200" y="1436915"/>
            <a:ext cx="1080225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sz="1600" b="0" i="0" dirty="0"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ru-RU" sz="44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Генеалогия</a:t>
            </a:r>
            <a:r>
              <a:rPr lang="ru-RU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sz="2800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Древнегреческий язык"/>
              </a:rPr>
              <a:t>др.-греч.</a:t>
            </a:r>
            <a:r>
              <a:rPr lang="ru-RU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 </a:t>
            </a:r>
            <a:r>
              <a:rPr lang="ru-RU" sz="28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генеалоги́а</a:t>
            </a:r>
            <a:r>
              <a:rPr lang="ru-RU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«родословная»,</a:t>
            </a:r>
            <a:r>
              <a:rPr lang="ru-RU" sz="2800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от — </a:t>
            </a:r>
            <a:r>
              <a:rPr lang="ru-RU" sz="28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генеá</a:t>
            </a:r>
            <a:r>
              <a:rPr lang="ru-RU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«род»</a:t>
            </a:r>
            <a:r>
              <a:rPr lang="ru-RU" sz="2800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/>
              </a:rPr>
              <a:t>[1]</a:t>
            </a:r>
            <a:r>
              <a:rPr lang="ru-RU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  — </a:t>
            </a:r>
            <a:r>
              <a:rPr lang="ru-RU" sz="2800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лóгос</a:t>
            </a:r>
            <a:r>
              <a:rPr lang="ru-RU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«слово; счёт, отсчёт»)— систематическое собрание сведений о происхождении, преемстве и родстве семей</a:t>
            </a:r>
            <a:r>
              <a:rPr lang="ru-RU" sz="2800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/>
              </a:rPr>
              <a:t>[3]</a:t>
            </a:r>
            <a:r>
              <a:rPr lang="ru-RU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отслеживание родословных и семейных историй; в более широком смысле — наука о родственных связях.</a:t>
            </a:r>
            <a:endParaRPr lang="ru-RU" dirty="0">
              <a:latin typeface="Arial" panose="020B0604020202020204" pitchFamily="34" charset="0"/>
            </a:endParaRPr>
          </a:p>
          <a:p>
            <a:pPr algn="just"/>
            <a:r>
              <a:rPr lang="ru-RU" sz="4800" dirty="0">
                <a:solidFill>
                  <a:srgbClr val="C00000"/>
                </a:solidFill>
              </a:rPr>
              <a:t>Родословная</a:t>
            </a:r>
            <a:r>
              <a:rPr lang="ru-RU" b="0" i="0" dirty="0">
                <a:effectLst/>
                <a:latin typeface="Arial" panose="020B0604020202020204" pitchFamily="34" charset="0"/>
              </a:rPr>
              <a:t> — </a:t>
            </a:r>
            <a:r>
              <a:rPr lang="ru-RU" sz="2800" b="0" i="0" dirty="0">
                <a:effectLst/>
                <a:latin typeface="Arial" panose="020B0604020202020204" pitchFamily="34" charset="0"/>
              </a:rPr>
              <a:t>(родословие), перечень поколений одного рода, устанавливающий происхождение и степени родства.</a:t>
            </a:r>
          </a:p>
        </p:txBody>
      </p:sp>
    </p:spTree>
    <p:extLst>
      <p:ext uri="{BB962C8B-B14F-4D97-AF65-F5344CB8AC3E}">
        <p14:creationId xmlns:p14="http://schemas.microsoft.com/office/powerpoint/2010/main" val="774646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История пергамента. Свиток пергамента. Древние пергаменты – ПОЧЕМУХА.РУ  ответы на вопросы.">
            <a:extLst>
              <a:ext uri="{FF2B5EF4-FFF2-40B4-BE49-F238E27FC236}">
                <a16:creationId xmlns:a16="http://schemas.microsoft.com/office/drawing/2014/main" id="{0F9D9FC4-6D90-437C-A971-5273C339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43" y="-308977"/>
            <a:ext cx="13614400" cy="747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5865AC-158C-4A7C-B384-1E6BF5E51825}"/>
              </a:ext>
            </a:extLst>
          </p:cNvPr>
          <p:cNvSpPr/>
          <p:nvPr/>
        </p:nvSpPr>
        <p:spPr>
          <a:xfrm>
            <a:off x="914399" y="362857"/>
            <a:ext cx="5050969" cy="14078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Типология родословных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algn="ctr"/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– классификация практических генеалогий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[5] </a:t>
            </a:r>
            <a:r>
              <a:rPr lang="ru-RU" b="0" i="0" dirty="0">
                <a:effectLst/>
                <a:latin typeface="Arial" panose="020B0604020202020204" pitchFamily="34" charset="0"/>
              </a:rPr>
              <a:t>5]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6DB052-4218-4318-84BD-16CA18668920}"/>
              </a:ext>
            </a:extLst>
          </p:cNvPr>
          <p:cNvSpPr/>
          <p:nvPr/>
        </p:nvSpPr>
        <p:spPr>
          <a:xfrm>
            <a:off x="6480600" y="362857"/>
            <a:ext cx="5711400" cy="19449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Форма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родословных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—генеалогически специальный способ (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приѐм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схема) оформления практических родословных [5].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67A267-6E3D-4207-A836-068F9B5DB7A3}"/>
              </a:ext>
            </a:extLst>
          </p:cNvPr>
          <p:cNvSpPr/>
          <p:nvPr/>
        </p:nvSpPr>
        <p:spPr>
          <a:xfrm rot="16200000">
            <a:off x="268512" y="2503710"/>
            <a:ext cx="2220687" cy="7547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 видам родства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46F4DD-9EEE-4D76-AA77-78F33C7CD477}"/>
              </a:ext>
            </a:extLst>
          </p:cNvPr>
          <p:cNvSpPr/>
          <p:nvPr/>
        </p:nvSpPr>
        <p:spPr>
          <a:xfrm rot="16200000">
            <a:off x="1458680" y="2503713"/>
            <a:ext cx="2220687" cy="7547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 составу фигурантов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6290252-939F-4378-8131-EFA68611409B}"/>
              </a:ext>
            </a:extLst>
          </p:cNvPr>
          <p:cNvSpPr/>
          <p:nvPr/>
        </p:nvSpPr>
        <p:spPr>
          <a:xfrm rot="16200000">
            <a:off x="-279385" y="5072736"/>
            <a:ext cx="2402117" cy="5080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нисходящие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4F59EB-EB59-483E-B54C-D27D70ACBC53}"/>
              </a:ext>
            </a:extLst>
          </p:cNvPr>
          <p:cNvSpPr/>
          <p:nvPr/>
        </p:nvSpPr>
        <p:spPr>
          <a:xfrm rot="16200000">
            <a:off x="334744" y="5079086"/>
            <a:ext cx="2480126" cy="5080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восходящие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496666A-8952-4941-A325-C7FEA18E286D}"/>
              </a:ext>
            </a:extLst>
          </p:cNvPr>
          <p:cNvSpPr/>
          <p:nvPr/>
        </p:nvSpPr>
        <p:spPr>
          <a:xfrm>
            <a:off x="1973952" y="4158339"/>
            <a:ext cx="508008" cy="24148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мужские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75C44C-E129-4A30-ACEF-052A273CC959}"/>
              </a:ext>
            </a:extLst>
          </p:cNvPr>
          <p:cNvSpPr/>
          <p:nvPr/>
        </p:nvSpPr>
        <p:spPr>
          <a:xfrm>
            <a:off x="2714155" y="4158338"/>
            <a:ext cx="508007" cy="24021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смешанные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1B7B4B-B663-4C85-8038-1DE17AE98DC9}"/>
              </a:ext>
            </a:extLst>
          </p:cNvPr>
          <p:cNvSpPr/>
          <p:nvPr/>
        </p:nvSpPr>
        <p:spPr>
          <a:xfrm>
            <a:off x="3650322" y="1770739"/>
            <a:ext cx="711210" cy="22206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по форме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909D65-BD87-42F4-8806-311706A76E77}"/>
              </a:ext>
            </a:extLst>
          </p:cNvPr>
          <p:cNvSpPr/>
          <p:nvPr/>
        </p:nvSpPr>
        <p:spPr>
          <a:xfrm>
            <a:off x="5065461" y="1770739"/>
            <a:ext cx="711210" cy="22206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По цели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581A687-E58E-44F0-8ADD-10A772B97F9D}"/>
              </a:ext>
            </a:extLst>
          </p:cNvPr>
          <p:cNvSpPr/>
          <p:nvPr/>
        </p:nvSpPr>
        <p:spPr>
          <a:xfrm>
            <a:off x="3367305" y="4158339"/>
            <a:ext cx="711210" cy="24021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генеалогическое древо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C88A17D-65E0-4B72-8976-C5DF528A4EFC}"/>
              </a:ext>
            </a:extLst>
          </p:cNvPr>
          <p:cNvSpPr/>
          <p:nvPr/>
        </p:nvSpPr>
        <p:spPr>
          <a:xfrm>
            <a:off x="4209135" y="4158339"/>
            <a:ext cx="508008" cy="24021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очерк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05E6A02-3AA1-4DFC-B64A-3B9DA1662366}"/>
              </a:ext>
            </a:extLst>
          </p:cNvPr>
          <p:cNvSpPr/>
          <p:nvPr/>
        </p:nvSpPr>
        <p:spPr>
          <a:xfrm flipH="1">
            <a:off x="4833226" y="4158339"/>
            <a:ext cx="711210" cy="24021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Социально-ролевые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22DD099-DE07-4E89-9A7D-57FF030DD7AE}"/>
              </a:ext>
            </a:extLst>
          </p:cNvPr>
          <p:cNvSpPr/>
          <p:nvPr/>
        </p:nvSpPr>
        <p:spPr>
          <a:xfrm>
            <a:off x="5689579" y="4158338"/>
            <a:ext cx="508007" cy="24021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витальные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C7CD539-10D0-4ECC-AFE7-A221D00DAFBA}"/>
              </a:ext>
            </a:extLst>
          </p:cNvPr>
          <p:cNvSpPr/>
          <p:nvPr/>
        </p:nvSpPr>
        <p:spPr>
          <a:xfrm>
            <a:off x="6516872" y="2422069"/>
            <a:ext cx="616880" cy="41383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800" dirty="0"/>
              <a:t>Перечень имен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1DA5A79-5267-4FF6-9A87-AF1D174DC3D8}"/>
              </a:ext>
            </a:extLst>
          </p:cNvPr>
          <p:cNvSpPr/>
          <p:nvPr/>
        </p:nvSpPr>
        <p:spPr>
          <a:xfrm>
            <a:off x="7394972" y="2389413"/>
            <a:ext cx="587794" cy="41710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800" dirty="0"/>
              <a:t>Перечень отцов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A32D261-AB5A-437F-8442-07491283E2BC}"/>
              </a:ext>
            </a:extLst>
          </p:cNvPr>
          <p:cNvSpPr/>
          <p:nvPr/>
        </p:nvSpPr>
        <p:spPr>
          <a:xfrm>
            <a:off x="8331167" y="2438399"/>
            <a:ext cx="587794" cy="4122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800" dirty="0"/>
              <a:t>Генеалогическое древо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E9C46DB-B86D-4AC0-8E55-EB50D041B1CF}"/>
              </a:ext>
            </a:extLst>
          </p:cNvPr>
          <p:cNvSpPr/>
          <p:nvPr/>
        </p:nvSpPr>
        <p:spPr>
          <a:xfrm>
            <a:off x="9202033" y="2422071"/>
            <a:ext cx="551578" cy="4122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800" dirty="0"/>
              <a:t>Поколенная роспись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7712A62-5166-468D-ACD8-D21533E8EC25}"/>
              </a:ext>
            </a:extLst>
          </p:cNvPr>
          <p:cNvSpPr/>
          <p:nvPr/>
        </p:nvSpPr>
        <p:spPr>
          <a:xfrm>
            <a:off x="10043892" y="2422070"/>
            <a:ext cx="551578" cy="41510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800" dirty="0"/>
              <a:t>Родословные таблицы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31DE0D5-47C5-4903-A06F-FC1D22270F59}"/>
              </a:ext>
            </a:extLst>
          </p:cNvPr>
          <p:cNvSpPr/>
          <p:nvPr/>
        </p:nvSpPr>
        <p:spPr>
          <a:xfrm>
            <a:off x="10929233" y="2481037"/>
            <a:ext cx="551577" cy="406308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800" dirty="0"/>
              <a:t>схемы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C219A44-5346-46AD-B9A9-4C7907D0F009}"/>
              </a:ext>
            </a:extLst>
          </p:cNvPr>
          <p:cNvSpPr/>
          <p:nvPr/>
        </p:nvSpPr>
        <p:spPr>
          <a:xfrm flipH="1">
            <a:off x="11683962" y="2438399"/>
            <a:ext cx="508035" cy="40894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800" dirty="0"/>
              <a:t>Генеалогический очерк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1FDD553-5507-438D-BF9C-E549AC8C99BF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921673" y="4034971"/>
            <a:ext cx="79813" cy="907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E938ACB2-B57A-46D2-918B-5546AC4473AC}"/>
              </a:ext>
            </a:extLst>
          </p:cNvPr>
          <p:cNvCxnSpPr>
            <a:cxnSpLocks/>
            <a:endCxn id="8" idx="3"/>
          </p:cNvCxnSpPr>
          <p:nvPr/>
        </p:nvCxnSpPr>
        <p:spPr>
          <a:xfrm>
            <a:off x="1542090" y="3991427"/>
            <a:ext cx="32717" cy="101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426CE75C-116B-4903-AF41-4895F4FD05E1}"/>
              </a:ext>
            </a:extLst>
          </p:cNvPr>
          <p:cNvCxnSpPr/>
          <p:nvPr/>
        </p:nvCxnSpPr>
        <p:spPr>
          <a:xfrm flipH="1">
            <a:off x="2227956" y="3991427"/>
            <a:ext cx="210433" cy="1342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3D423FE2-B8D8-4173-9AEF-336585C96CD5}"/>
              </a:ext>
            </a:extLst>
          </p:cNvPr>
          <p:cNvCxnSpPr>
            <a:stCxn id="6" idx="1"/>
          </p:cNvCxnSpPr>
          <p:nvPr/>
        </p:nvCxnSpPr>
        <p:spPr>
          <a:xfrm>
            <a:off x="2569024" y="3991427"/>
            <a:ext cx="246765" cy="1342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7C28718B-5CDE-4FA8-AF74-22DD6150292D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722910" y="3991427"/>
            <a:ext cx="137890" cy="1669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EDF07466-512C-4021-854A-7A46FFD518D8}"/>
              </a:ext>
            </a:extLst>
          </p:cNvPr>
          <p:cNvCxnSpPr/>
          <p:nvPr/>
        </p:nvCxnSpPr>
        <p:spPr>
          <a:xfrm>
            <a:off x="4165661" y="3991427"/>
            <a:ext cx="177678" cy="1342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8D26C51F-C1C2-4DF8-B995-6FFC21892897}"/>
              </a:ext>
            </a:extLst>
          </p:cNvPr>
          <p:cNvCxnSpPr>
            <a:cxnSpLocks/>
          </p:cNvCxnSpPr>
          <p:nvPr/>
        </p:nvCxnSpPr>
        <p:spPr>
          <a:xfrm flipH="1">
            <a:off x="5047268" y="3991427"/>
            <a:ext cx="206879" cy="1342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A3AB5F7C-6289-4968-B1A1-597B286EE4BE}"/>
              </a:ext>
            </a:extLst>
          </p:cNvPr>
          <p:cNvCxnSpPr/>
          <p:nvPr/>
        </p:nvCxnSpPr>
        <p:spPr>
          <a:xfrm>
            <a:off x="5580799" y="4007755"/>
            <a:ext cx="184952" cy="1179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716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История пергамента. Свиток пергамента. Древние пергаменты – ПОЧЕМУХА.РУ  ответы на вопросы.">
            <a:extLst>
              <a:ext uri="{FF2B5EF4-FFF2-40B4-BE49-F238E27FC236}">
                <a16:creationId xmlns:a16="http://schemas.microsoft.com/office/drawing/2014/main" id="{9CA4B73B-69B1-4102-8C72-E592F1A26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943" y="-1"/>
            <a:ext cx="12874172" cy="715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EFA41-C2E3-4DBF-A608-C0620341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CAA58B-CEC9-4469-9CC9-451222A18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062" y="-1"/>
            <a:ext cx="13652741" cy="715554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E6D26F8-3B2B-4EF9-A4DF-AF03BF50EB3A}"/>
              </a:ext>
            </a:extLst>
          </p:cNvPr>
          <p:cNvSpPr/>
          <p:nvPr/>
        </p:nvSpPr>
        <p:spPr>
          <a:xfrm>
            <a:off x="4165600" y="6023429"/>
            <a:ext cx="3541485" cy="957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Язэп</a:t>
            </a:r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ru-RU" sz="2000" dirty="0"/>
              <a:t>Ярошевич Иосиф Игнатович (прожил 90 лет)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2FABD8-DE00-42E0-BBEB-7B53CB11D1F9}"/>
              </a:ext>
            </a:extLst>
          </p:cNvPr>
          <p:cNvSpPr/>
          <p:nvPr/>
        </p:nvSpPr>
        <p:spPr>
          <a:xfrm>
            <a:off x="2162626" y="5312229"/>
            <a:ext cx="5050973" cy="5805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Татьяна</a:t>
            </a:r>
            <a:r>
              <a:rPr lang="ru-RU" dirty="0"/>
              <a:t> (прожила около 70 лет), муж Снопик Иосиф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8AE2329-FCF0-40A2-B1A9-8725D41E6E59}"/>
              </a:ext>
            </a:extLst>
          </p:cNvPr>
          <p:cNvSpPr/>
          <p:nvPr/>
        </p:nvSpPr>
        <p:spPr>
          <a:xfrm>
            <a:off x="7707084" y="5326744"/>
            <a:ext cx="1843315" cy="5805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Василий</a:t>
            </a:r>
            <a:r>
              <a:rPr lang="ru-RU" dirty="0"/>
              <a:t> (1872- 07.04.1958)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8BB72EF-EFA4-42E6-9D15-031118730716}"/>
              </a:ext>
            </a:extLst>
          </p:cNvPr>
          <p:cNvSpPr/>
          <p:nvPr/>
        </p:nvSpPr>
        <p:spPr>
          <a:xfrm>
            <a:off x="9724583" y="5326745"/>
            <a:ext cx="2322274" cy="5805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Иван</a:t>
            </a:r>
            <a:r>
              <a:rPr lang="ru-RU" dirty="0"/>
              <a:t>  (прожил около 75 лет)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60F1A1-CCF8-44A1-8E94-BB4999E88688}"/>
              </a:ext>
            </a:extLst>
          </p:cNvPr>
          <p:cNvSpPr/>
          <p:nvPr/>
        </p:nvSpPr>
        <p:spPr>
          <a:xfrm flipH="1">
            <a:off x="451318" y="3965005"/>
            <a:ext cx="715823" cy="11368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just"/>
            <a:r>
              <a:rPr lang="ru-RU" b="1" dirty="0"/>
              <a:t>Оля</a:t>
            </a:r>
            <a:r>
              <a:rPr lang="ru-RU" sz="1600" b="1" dirty="0"/>
              <a:t> </a:t>
            </a:r>
            <a:r>
              <a:rPr lang="ru-RU" sz="1600" dirty="0"/>
              <a:t>(без потомства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C008525-77BF-41FB-962C-3D97F731D6BC}"/>
              </a:ext>
            </a:extLst>
          </p:cNvPr>
          <p:cNvSpPr/>
          <p:nvPr/>
        </p:nvSpPr>
        <p:spPr>
          <a:xfrm>
            <a:off x="1442922" y="3986666"/>
            <a:ext cx="967765" cy="1151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 err="1"/>
              <a:t>Зоня</a:t>
            </a:r>
            <a:r>
              <a:rPr lang="ru-RU" sz="1600" dirty="0"/>
              <a:t> (без потомства)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48E801-F1DE-4D09-B7CC-537A4CA8B688}"/>
              </a:ext>
            </a:extLst>
          </p:cNvPr>
          <p:cNvSpPr/>
          <p:nvPr/>
        </p:nvSpPr>
        <p:spPr>
          <a:xfrm>
            <a:off x="2840277" y="3971018"/>
            <a:ext cx="557283" cy="11368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Григорий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02508E-9392-4E92-A223-B032E91F098B}"/>
              </a:ext>
            </a:extLst>
          </p:cNvPr>
          <p:cNvSpPr/>
          <p:nvPr/>
        </p:nvSpPr>
        <p:spPr>
          <a:xfrm flipH="1">
            <a:off x="4001858" y="4030208"/>
            <a:ext cx="557283" cy="1151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Юля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627286D-917C-408B-8C0D-B14C3F75E06C}"/>
              </a:ext>
            </a:extLst>
          </p:cNvPr>
          <p:cNvSpPr/>
          <p:nvPr/>
        </p:nvSpPr>
        <p:spPr>
          <a:xfrm flipH="1">
            <a:off x="5110702" y="4048351"/>
            <a:ext cx="715824" cy="11513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Андрей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3C34A9E-1C77-4788-9DD4-AFFC6995E1B6}"/>
              </a:ext>
            </a:extLst>
          </p:cNvPr>
          <p:cNvSpPr/>
          <p:nvPr/>
        </p:nvSpPr>
        <p:spPr>
          <a:xfrm>
            <a:off x="7322818" y="4048351"/>
            <a:ext cx="715824" cy="10595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Василий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D6CC0C5-22FD-4C82-A0F5-A1381C70FEDE}"/>
              </a:ext>
            </a:extLst>
          </p:cNvPr>
          <p:cNvSpPr/>
          <p:nvPr/>
        </p:nvSpPr>
        <p:spPr>
          <a:xfrm flipH="1">
            <a:off x="6278006" y="3986668"/>
            <a:ext cx="692171" cy="11513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Павлюк </a:t>
            </a:r>
            <a:r>
              <a:rPr lang="ru-RU" sz="1600" dirty="0"/>
              <a:t>(без потомства</a:t>
            </a:r>
            <a:r>
              <a:rPr lang="ru-RU" dirty="0"/>
              <a:t>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2EFF64-5FE9-49CC-B12C-A4738397DF27}"/>
              </a:ext>
            </a:extLst>
          </p:cNvPr>
          <p:cNvSpPr/>
          <p:nvPr/>
        </p:nvSpPr>
        <p:spPr>
          <a:xfrm>
            <a:off x="4036810" y="2048783"/>
            <a:ext cx="557283" cy="1325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Григорий</a:t>
            </a:r>
            <a:r>
              <a:rPr lang="ru-RU" dirty="0"/>
              <a:t> (1924-1942)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6B3CF54-EE08-4DE3-9A55-7B97930D6639}"/>
              </a:ext>
            </a:extLst>
          </p:cNvPr>
          <p:cNvSpPr/>
          <p:nvPr/>
        </p:nvSpPr>
        <p:spPr>
          <a:xfrm>
            <a:off x="4733142" y="2075091"/>
            <a:ext cx="557283" cy="1325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Василий</a:t>
            </a:r>
            <a:r>
              <a:rPr lang="ru-RU" dirty="0"/>
              <a:t> (1926-1986)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0774A8D-CE42-4F00-9525-801676F4A014}"/>
              </a:ext>
            </a:extLst>
          </p:cNvPr>
          <p:cNvSpPr/>
          <p:nvPr/>
        </p:nvSpPr>
        <p:spPr>
          <a:xfrm>
            <a:off x="5371803" y="2103437"/>
            <a:ext cx="557283" cy="1325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Владимир </a:t>
            </a:r>
            <a:r>
              <a:rPr lang="ru-RU" dirty="0"/>
              <a:t>(1928 …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842746-7068-49DB-AEAE-C717748C84A8}"/>
              </a:ext>
            </a:extLst>
          </p:cNvPr>
          <p:cNvSpPr/>
          <p:nvPr/>
        </p:nvSpPr>
        <p:spPr>
          <a:xfrm>
            <a:off x="6069671" y="2075091"/>
            <a:ext cx="664923" cy="14310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Александр</a:t>
            </a:r>
            <a:r>
              <a:rPr lang="ru-RU" dirty="0"/>
              <a:t> (1931-1999)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6F27814-443C-4EB1-A2A0-C3987112DBA5}"/>
              </a:ext>
            </a:extLst>
          </p:cNvPr>
          <p:cNvSpPr/>
          <p:nvPr/>
        </p:nvSpPr>
        <p:spPr>
          <a:xfrm>
            <a:off x="6874314" y="2058877"/>
            <a:ext cx="639526" cy="14310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Иван</a:t>
            </a:r>
            <a:r>
              <a:rPr lang="ru-RU" dirty="0"/>
              <a:t> 91934-1990)</a:t>
            </a:r>
          </a:p>
        </p:txBody>
      </p:sp>
      <p:sp>
        <p:nvSpPr>
          <p:cNvPr id="21" name="Облачко с текстом: прямоугольное со скругленными углами 20">
            <a:extLst>
              <a:ext uri="{FF2B5EF4-FFF2-40B4-BE49-F238E27FC236}">
                <a16:creationId xmlns:a16="http://schemas.microsoft.com/office/drawing/2014/main" id="{B39AF024-71A0-44E4-9B0E-AD1C480F31CC}"/>
              </a:ext>
            </a:extLst>
          </p:cNvPr>
          <p:cNvSpPr/>
          <p:nvPr/>
        </p:nvSpPr>
        <p:spPr>
          <a:xfrm flipH="1">
            <a:off x="3985116" y="55339"/>
            <a:ext cx="702996" cy="1337582"/>
          </a:xfrm>
          <a:prstGeom prst="wedgeRoundRectCallout">
            <a:avLst>
              <a:gd name="adj1" fmla="val 11234"/>
              <a:gd name="adj2" fmla="val 9893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Погиб в Польше </a:t>
            </a:r>
          </a:p>
        </p:txBody>
      </p:sp>
      <p:sp>
        <p:nvSpPr>
          <p:cNvPr id="22" name="Облачко с текстом: прямоугольное со скругленными углами 21">
            <a:extLst>
              <a:ext uri="{FF2B5EF4-FFF2-40B4-BE49-F238E27FC236}">
                <a16:creationId xmlns:a16="http://schemas.microsoft.com/office/drawing/2014/main" id="{E2AA3D35-38B3-476B-A6CA-A21485FF37E3}"/>
              </a:ext>
            </a:extLst>
          </p:cNvPr>
          <p:cNvSpPr/>
          <p:nvPr/>
        </p:nvSpPr>
        <p:spPr>
          <a:xfrm>
            <a:off x="1442922" y="965201"/>
            <a:ext cx="1397355" cy="2375353"/>
          </a:xfrm>
          <a:prstGeom prst="wedgeRoundRectCallout">
            <a:avLst>
              <a:gd name="adj1" fmla="val 50591"/>
              <a:gd name="adj2" fmla="val 7606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Выехал в Америку. Женился на дочке миллионера. Имел 7 детей</a:t>
            </a:r>
          </a:p>
        </p:txBody>
      </p:sp>
      <p:sp>
        <p:nvSpPr>
          <p:cNvPr id="23" name="Облачко с текстом: прямоугольное со скругленными углами 22">
            <a:extLst>
              <a:ext uri="{FF2B5EF4-FFF2-40B4-BE49-F238E27FC236}">
                <a16:creationId xmlns:a16="http://schemas.microsoft.com/office/drawing/2014/main" id="{059B2120-6513-4F27-ABAD-A82897B0831D}"/>
              </a:ext>
            </a:extLst>
          </p:cNvPr>
          <p:cNvSpPr/>
          <p:nvPr/>
        </p:nvSpPr>
        <p:spPr>
          <a:xfrm>
            <a:off x="3095169" y="1132114"/>
            <a:ext cx="832464" cy="2296886"/>
          </a:xfrm>
          <a:prstGeom prst="wedgeRoundRectCallout">
            <a:avLst>
              <a:gd name="adj1" fmla="val 59948"/>
              <a:gd name="adj2" fmla="val 7703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Выехала в Америку. Имела 2 дочки и сына</a:t>
            </a:r>
          </a:p>
        </p:txBody>
      </p:sp>
      <p:sp>
        <p:nvSpPr>
          <p:cNvPr id="24" name="Облачко с текстом: прямоугольное со скругленными углами 23">
            <a:extLst>
              <a:ext uri="{FF2B5EF4-FFF2-40B4-BE49-F238E27FC236}">
                <a16:creationId xmlns:a16="http://schemas.microsoft.com/office/drawing/2014/main" id="{027A2F38-42D4-4DE0-850C-CDEEAC6ADE7A}"/>
              </a:ext>
            </a:extLst>
          </p:cNvPr>
          <p:cNvSpPr/>
          <p:nvPr/>
        </p:nvSpPr>
        <p:spPr>
          <a:xfrm>
            <a:off x="8071124" y="1439069"/>
            <a:ext cx="934584" cy="2241548"/>
          </a:xfrm>
          <a:prstGeom prst="wedgeRoundRectCallout">
            <a:avLst>
              <a:gd name="adj1" fmla="val -56552"/>
              <a:gd name="adj2" fmla="val 6690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Выехал в Америку. Сын стал летчиком.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282DC0F-A730-4725-8BF7-D7939900A938}"/>
              </a:ext>
            </a:extLst>
          </p:cNvPr>
          <p:cNvCxnSpPr>
            <a:cxnSpLocks/>
          </p:cNvCxnSpPr>
          <p:nvPr/>
        </p:nvCxnSpPr>
        <p:spPr>
          <a:xfrm>
            <a:off x="4135641" y="5878286"/>
            <a:ext cx="504369" cy="127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5680E8E2-1639-48E3-9352-53A713D5E3BB}"/>
              </a:ext>
            </a:extLst>
          </p:cNvPr>
          <p:cNvCxnSpPr/>
          <p:nvPr/>
        </p:nvCxnSpPr>
        <p:spPr>
          <a:xfrm flipH="1">
            <a:off x="7513840" y="5849258"/>
            <a:ext cx="193244" cy="1741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C2B8E5C3-084F-416A-A67F-9585AF8DD1EB}"/>
              </a:ext>
            </a:extLst>
          </p:cNvPr>
          <p:cNvCxnSpPr/>
          <p:nvPr/>
        </p:nvCxnSpPr>
        <p:spPr>
          <a:xfrm flipH="1">
            <a:off x="7737043" y="5965371"/>
            <a:ext cx="1985249" cy="53702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074FCEE-89F2-4162-A886-D3F4FD37D553}"/>
              </a:ext>
            </a:extLst>
          </p:cNvPr>
          <p:cNvCxnSpPr>
            <a:cxnSpLocks/>
          </p:cNvCxnSpPr>
          <p:nvPr/>
        </p:nvCxnSpPr>
        <p:spPr>
          <a:xfrm>
            <a:off x="809229" y="5138057"/>
            <a:ext cx="1332370" cy="47897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CC00242E-3F49-4D0E-9E4E-C238FD516547}"/>
              </a:ext>
            </a:extLst>
          </p:cNvPr>
          <p:cNvCxnSpPr>
            <a:stCxn id="9" idx="2"/>
          </p:cNvCxnSpPr>
          <p:nvPr/>
        </p:nvCxnSpPr>
        <p:spPr>
          <a:xfrm>
            <a:off x="1926805" y="5138057"/>
            <a:ext cx="366229" cy="17417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EA2F6467-2D50-4C84-A977-5E813E2FE8E6}"/>
              </a:ext>
            </a:extLst>
          </p:cNvPr>
          <p:cNvCxnSpPr/>
          <p:nvPr/>
        </p:nvCxnSpPr>
        <p:spPr>
          <a:xfrm>
            <a:off x="3249637" y="5138057"/>
            <a:ext cx="0" cy="17417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6031B283-B51C-4324-9409-DC666E4BDB0E}"/>
              </a:ext>
            </a:extLst>
          </p:cNvPr>
          <p:cNvCxnSpPr>
            <a:cxnSpLocks/>
          </p:cNvCxnSpPr>
          <p:nvPr/>
        </p:nvCxnSpPr>
        <p:spPr>
          <a:xfrm>
            <a:off x="4387825" y="5138057"/>
            <a:ext cx="0" cy="17417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B2918CFB-4380-4D48-9F66-B3417506C4CD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5468614" y="5199742"/>
            <a:ext cx="0" cy="1124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5E28F8E4-4811-422B-B831-CDD12D1DC66B}"/>
              </a:ext>
            </a:extLst>
          </p:cNvPr>
          <p:cNvCxnSpPr/>
          <p:nvPr/>
        </p:nvCxnSpPr>
        <p:spPr>
          <a:xfrm>
            <a:off x="6402132" y="5138057"/>
            <a:ext cx="0" cy="17417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5F327EEB-C887-44C2-B68A-84AB672D2B61}"/>
              </a:ext>
            </a:extLst>
          </p:cNvPr>
          <p:cNvCxnSpPr/>
          <p:nvPr/>
        </p:nvCxnSpPr>
        <p:spPr>
          <a:xfrm flipH="1">
            <a:off x="7194077" y="5138057"/>
            <a:ext cx="128741" cy="18868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584D570A-8856-406B-B648-9710FE134075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4280499" y="3400654"/>
            <a:ext cx="1188115" cy="64769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F722F216-FDA4-4895-8A0D-221D8FF627C8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5011784" y="3400654"/>
            <a:ext cx="499738" cy="58601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8DF077D6-BFA0-45F4-8E1C-BFFFEFDA1776}"/>
              </a:ext>
            </a:extLst>
          </p:cNvPr>
          <p:cNvCxnSpPr>
            <a:cxnSpLocks/>
          </p:cNvCxnSpPr>
          <p:nvPr/>
        </p:nvCxnSpPr>
        <p:spPr>
          <a:xfrm>
            <a:off x="5562182" y="3445669"/>
            <a:ext cx="0" cy="58453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E2915C52-9306-499D-92F1-72FDC23E8211}"/>
              </a:ext>
            </a:extLst>
          </p:cNvPr>
          <p:cNvCxnSpPr/>
          <p:nvPr/>
        </p:nvCxnSpPr>
        <p:spPr>
          <a:xfrm flipH="1">
            <a:off x="5650444" y="3506107"/>
            <a:ext cx="445556" cy="52410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7D4AAA31-04C3-4FFD-A597-E55E06A99C32}"/>
              </a:ext>
            </a:extLst>
          </p:cNvPr>
          <p:cNvCxnSpPr>
            <a:cxnSpLocks/>
          </p:cNvCxnSpPr>
          <p:nvPr/>
        </p:nvCxnSpPr>
        <p:spPr>
          <a:xfrm flipH="1">
            <a:off x="5677781" y="3476625"/>
            <a:ext cx="1385609" cy="56945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7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История пергамента. Свиток пергамента. Древние пергаменты – ПОЧЕМУХА.РУ  ответы на вопросы.">
            <a:extLst>
              <a:ext uri="{FF2B5EF4-FFF2-40B4-BE49-F238E27FC236}">
                <a16:creationId xmlns:a16="http://schemas.microsoft.com/office/drawing/2014/main" id="{F55C1E0C-AAA3-48EB-A6E1-CCB1B8C8C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422" y="-159657"/>
            <a:ext cx="12914142" cy="746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53ED0-A282-4C82-A632-EB587EE6F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D8AF93-02A4-4908-A76B-D04ADD929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422" y="-282929"/>
            <a:ext cx="12914142" cy="758361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704405-3715-47AB-901B-ABB7254C0509}"/>
              </a:ext>
            </a:extLst>
          </p:cNvPr>
          <p:cNvSpPr/>
          <p:nvPr/>
        </p:nvSpPr>
        <p:spPr>
          <a:xfrm>
            <a:off x="4165600" y="6023429"/>
            <a:ext cx="3541485" cy="957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Язэп</a:t>
            </a:r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ru-RU" sz="2000" dirty="0"/>
              <a:t>Ярошевич Иосиф Игнатович (прожил 90 лет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5F92D8-0D9C-4130-B7AE-70A658AB2BD5}"/>
              </a:ext>
            </a:extLst>
          </p:cNvPr>
          <p:cNvSpPr/>
          <p:nvPr/>
        </p:nvSpPr>
        <p:spPr>
          <a:xfrm>
            <a:off x="838200" y="5585398"/>
            <a:ext cx="2734994" cy="9074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Татьяна</a:t>
            </a:r>
            <a:r>
              <a:rPr lang="ru-RU" dirty="0"/>
              <a:t> (прожила около 70 лет), муж Снопик Иосиф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70D18B-475E-429C-9D39-B9B9788BC3D7}"/>
              </a:ext>
            </a:extLst>
          </p:cNvPr>
          <p:cNvSpPr/>
          <p:nvPr/>
        </p:nvSpPr>
        <p:spPr>
          <a:xfrm>
            <a:off x="8154123" y="5766082"/>
            <a:ext cx="4122058" cy="6386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Иван</a:t>
            </a:r>
            <a:r>
              <a:rPr lang="ru-RU" dirty="0"/>
              <a:t>  (прожил около 75 лет)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FE476F4-433E-4EAC-BE3C-3A0E13E8FF4B}"/>
              </a:ext>
            </a:extLst>
          </p:cNvPr>
          <p:cNvSpPr/>
          <p:nvPr/>
        </p:nvSpPr>
        <p:spPr>
          <a:xfrm>
            <a:off x="4100621" y="5094516"/>
            <a:ext cx="3606464" cy="6386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Василий </a:t>
            </a:r>
            <a:r>
              <a:rPr lang="ru-RU" sz="2000" dirty="0"/>
              <a:t>(1872- 07.04.1958)</a:t>
            </a:r>
            <a:endParaRPr lang="ru-RU" sz="2800" dirty="0">
              <a:solidFill>
                <a:srgbClr val="FF0000"/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E710730-5156-495D-81A4-BA467450C60A}"/>
              </a:ext>
            </a:extLst>
          </p:cNvPr>
          <p:cNvCxnSpPr/>
          <p:nvPr/>
        </p:nvCxnSpPr>
        <p:spPr>
          <a:xfrm>
            <a:off x="3639457" y="6023429"/>
            <a:ext cx="526143" cy="47897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9F75A26-22AF-4048-92A1-487929C2A918}"/>
              </a:ext>
            </a:extLst>
          </p:cNvPr>
          <p:cNvCxnSpPr>
            <a:endCxn id="5" idx="0"/>
          </p:cNvCxnSpPr>
          <p:nvPr/>
        </p:nvCxnSpPr>
        <p:spPr>
          <a:xfrm>
            <a:off x="5936342" y="5747211"/>
            <a:ext cx="1" cy="27621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3D11D2E-F1B5-4D9E-94E0-EA1246B73BD4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7707085" y="6085396"/>
            <a:ext cx="447038" cy="5646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B62E73C-AD1E-4CC2-BF86-9EDE99A80B37}"/>
              </a:ext>
            </a:extLst>
          </p:cNvPr>
          <p:cNvSpPr/>
          <p:nvPr/>
        </p:nvSpPr>
        <p:spPr>
          <a:xfrm>
            <a:off x="374475" y="3692535"/>
            <a:ext cx="783660" cy="12821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b="1" dirty="0"/>
              <a:t>Вера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36E9307-726C-4D14-9AA7-19918A2E8AAE}"/>
              </a:ext>
            </a:extLst>
          </p:cNvPr>
          <p:cNvSpPr/>
          <p:nvPr/>
        </p:nvSpPr>
        <p:spPr>
          <a:xfrm>
            <a:off x="1645813" y="3619755"/>
            <a:ext cx="799681" cy="12821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b="1" dirty="0" err="1"/>
              <a:t>Зоня</a:t>
            </a:r>
            <a:endParaRPr lang="ru-RU" sz="2400" b="1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14FAC19-BED2-4A3C-9F2A-121B97A655B2}"/>
              </a:ext>
            </a:extLst>
          </p:cNvPr>
          <p:cNvSpPr/>
          <p:nvPr/>
        </p:nvSpPr>
        <p:spPr>
          <a:xfrm>
            <a:off x="2796076" y="3661206"/>
            <a:ext cx="783660" cy="12821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b="1" dirty="0"/>
              <a:t>Ульяна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1A98FEF-AF4D-44A8-B2EF-EF11FC25DE12}"/>
              </a:ext>
            </a:extLst>
          </p:cNvPr>
          <p:cNvSpPr/>
          <p:nvPr/>
        </p:nvSpPr>
        <p:spPr>
          <a:xfrm>
            <a:off x="5074491" y="3625680"/>
            <a:ext cx="744025" cy="12637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b="1" dirty="0" err="1"/>
              <a:t>Змиртук</a:t>
            </a:r>
            <a:endParaRPr lang="ru-RU" sz="2400" b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A23F8D1-7D77-4029-9E7E-927AE678AF28}"/>
              </a:ext>
            </a:extLst>
          </p:cNvPr>
          <p:cNvSpPr/>
          <p:nvPr/>
        </p:nvSpPr>
        <p:spPr>
          <a:xfrm>
            <a:off x="7106049" y="3661206"/>
            <a:ext cx="744025" cy="12637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b="1" dirty="0"/>
              <a:t>Ольга</a:t>
            </a:r>
            <a:r>
              <a:rPr lang="ru-RU" dirty="0"/>
              <a:t>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A430B43-C64D-442D-A583-9FD35439E554}"/>
              </a:ext>
            </a:extLst>
          </p:cNvPr>
          <p:cNvSpPr/>
          <p:nvPr/>
        </p:nvSpPr>
        <p:spPr>
          <a:xfrm>
            <a:off x="8335639" y="3661206"/>
            <a:ext cx="831333" cy="12637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b="1" dirty="0"/>
              <a:t>Николай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A15D5B3-A53D-4D45-A8EB-068CD952F2A9}"/>
              </a:ext>
            </a:extLst>
          </p:cNvPr>
          <p:cNvSpPr/>
          <p:nvPr/>
        </p:nvSpPr>
        <p:spPr>
          <a:xfrm>
            <a:off x="9596146" y="3692535"/>
            <a:ext cx="912278" cy="12637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Андрей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B87E679-07C7-4AE6-B428-20DA46E33DCA}"/>
              </a:ext>
            </a:extLst>
          </p:cNvPr>
          <p:cNvSpPr/>
          <p:nvPr/>
        </p:nvSpPr>
        <p:spPr>
          <a:xfrm>
            <a:off x="11198530" y="3652689"/>
            <a:ext cx="912278" cy="12163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b="1" dirty="0"/>
              <a:t>Степан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1595347-F4A2-4E4D-A61C-5411D802D11D}"/>
              </a:ext>
            </a:extLst>
          </p:cNvPr>
          <p:cNvSpPr/>
          <p:nvPr/>
        </p:nvSpPr>
        <p:spPr>
          <a:xfrm>
            <a:off x="265261" y="1891399"/>
            <a:ext cx="325582" cy="15163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 err="1"/>
              <a:t>Зоня</a:t>
            </a:r>
            <a:endParaRPr lang="ru-RU" b="1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B18ADA8-C1A4-4E18-A864-CFD2E5AE48C1}"/>
              </a:ext>
            </a:extLst>
          </p:cNvPr>
          <p:cNvSpPr/>
          <p:nvPr/>
        </p:nvSpPr>
        <p:spPr>
          <a:xfrm>
            <a:off x="702226" y="1885527"/>
            <a:ext cx="311510" cy="15163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Николай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55166CA-B5C5-4295-9923-C96CFF563144}"/>
              </a:ext>
            </a:extLst>
          </p:cNvPr>
          <p:cNvSpPr/>
          <p:nvPr/>
        </p:nvSpPr>
        <p:spPr>
          <a:xfrm>
            <a:off x="1125416" y="1912681"/>
            <a:ext cx="374123" cy="15163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Мария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812AED0-C697-40F6-9586-5A8262554FD3}"/>
              </a:ext>
            </a:extLst>
          </p:cNvPr>
          <p:cNvSpPr/>
          <p:nvPr/>
        </p:nvSpPr>
        <p:spPr>
          <a:xfrm>
            <a:off x="1624128" y="1912680"/>
            <a:ext cx="374123" cy="15163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Василий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9266AAD-48A2-474B-9E1C-6884A38C18DD}"/>
              </a:ext>
            </a:extLst>
          </p:cNvPr>
          <p:cNvSpPr/>
          <p:nvPr/>
        </p:nvSpPr>
        <p:spPr>
          <a:xfrm>
            <a:off x="2107904" y="1912680"/>
            <a:ext cx="351692" cy="15163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Адам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E5D78A1-3B2B-4787-AC21-1FFD31D08C0D}"/>
              </a:ext>
            </a:extLst>
          </p:cNvPr>
          <p:cNvSpPr/>
          <p:nvPr/>
        </p:nvSpPr>
        <p:spPr>
          <a:xfrm>
            <a:off x="2764969" y="1970130"/>
            <a:ext cx="351692" cy="14014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Александр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21D2738-A525-4584-AB68-9D93D044491E}"/>
              </a:ext>
            </a:extLst>
          </p:cNvPr>
          <p:cNvSpPr/>
          <p:nvPr/>
        </p:nvSpPr>
        <p:spPr>
          <a:xfrm>
            <a:off x="3278950" y="1963204"/>
            <a:ext cx="325400" cy="14445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Григорий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4B58BEF-B179-47D1-94C1-E0F05E648BCE}"/>
              </a:ext>
            </a:extLst>
          </p:cNvPr>
          <p:cNvSpPr/>
          <p:nvPr/>
        </p:nvSpPr>
        <p:spPr>
          <a:xfrm>
            <a:off x="4394043" y="1983978"/>
            <a:ext cx="314374" cy="15163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Иван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EA7E9DB-EC00-41B8-AE4B-8172BBE00E34}"/>
              </a:ext>
            </a:extLst>
          </p:cNvPr>
          <p:cNvSpPr/>
          <p:nvPr/>
        </p:nvSpPr>
        <p:spPr>
          <a:xfrm>
            <a:off x="4809762" y="2011090"/>
            <a:ext cx="314374" cy="15022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Оля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CE2DF61-D2FF-48CA-9375-B5D6AA623A2C}"/>
              </a:ext>
            </a:extLst>
          </p:cNvPr>
          <p:cNvSpPr/>
          <p:nvPr/>
        </p:nvSpPr>
        <p:spPr>
          <a:xfrm>
            <a:off x="5229418" y="2011090"/>
            <a:ext cx="314375" cy="1473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Вера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8396FCE-694F-41A5-BE6D-2EDC114E25F3}"/>
              </a:ext>
            </a:extLst>
          </p:cNvPr>
          <p:cNvSpPr/>
          <p:nvPr/>
        </p:nvSpPr>
        <p:spPr>
          <a:xfrm>
            <a:off x="5643817" y="1991053"/>
            <a:ext cx="351692" cy="14749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Василий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41FD011-7726-4189-AF39-27386908948D}"/>
              </a:ext>
            </a:extLst>
          </p:cNvPr>
          <p:cNvSpPr/>
          <p:nvPr/>
        </p:nvSpPr>
        <p:spPr>
          <a:xfrm>
            <a:off x="6095999" y="2068472"/>
            <a:ext cx="339864" cy="1444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Григорий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C4224AF-E66C-4D4B-8716-52BB21096A25}"/>
              </a:ext>
            </a:extLst>
          </p:cNvPr>
          <p:cNvSpPr/>
          <p:nvPr/>
        </p:nvSpPr>
        <p:spPr>
          <a:xfrm>
            <a:off x="3924775" y="1991012"/>
            <a:ext cx="351692" cy="15022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Мария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0A87BA8-BCC0-4D8F-9059-9A7FF8297772}"/>
              </a:ext>
            </a:extLst>
          </p:cNvPr>
          <p:cNvSpPr/>
          <p:nvPr/>
        </p:nvSpPr>
        <p:spPr>
          <a:xfrm>
            <a:off x="6680812" y="4318782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F4FEB1D-D4D7-4BA7-8851-053885D4CEB0}"/>
              </a:ext>
            </a:extLst>
          </p:cNvPr>
          <p:cNvSpPr/>
          <p:nvPr/>
        </p:nvSpPr>
        <p:spPr>
          <a:xfrm>
            <a:off x="6545516" y="2068472"/>
            <a:ext cx="305673" cy="1444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Николай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0148D8D-9B62-4916-B8EB-98EDF9080475}"/>
              </a:ext>
            </a:extLst>
          </p:cNvPr>
          <p:cNvSpPr/>
          <p:nvPr/>
        </p:nvSpPr>
        <p:spPr>
          <a:xfrm>
            <a:off x="7106049" y="2068472"/>
            <a:ext cx="305673" cy="1431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 err="1"/>
              <a:t>Зоня</a:t>
            </a:r>
            <a:endParaRPr lang="ru-RU" b="1" dirty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A785D8C-BBE7-4860-985B-4A6A4129E292}"/>
              </a:ext>
            </a:extLst>
          </p:cNvPr>
          <p:cNvSpPr/>
          <p:nvPr/>
        </p:nvSpPr>
        <p:spPr>
          <a:xfrm>
            <a:off x="7564780" y="2068472"/>
            <a:ext cx="355921" cy="14318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Вера</a:t>
            </a:r>
          </a:p>
        </p:txBody>
      </p:sp>
      <p:sp>
        <p:nvSpPr>
          <p:cNvPr id="42" name="Облачко с текстом: прямоугольное со скругленными углами 41">
            <a:extLst>
              <a:ext uri="{FF2B5EF4-FFF2-40B4-BE49-F238E27FC236}">
                <a16:creationId xmlns:a16="http://schemas.microsoft.com/office/drawing/2014/main" id="{4D8AB22D-867C-426C-B524-7414E2D7450E}"/>
              </a:ext>
            </a:extLst>
          </p:cNvPr>
          <p:cNvSpPr/>
          <p:nvPr/>
        </p:nvSpPr>
        <p:spPr>
          <a:xfrm>
            <a:off x="8182090" y="2066086"/>
            <a:ext cx="555411" cy="1263751"/>
          </a:xfrm>
          <a:prstGeom prst="wedgeRoundRectCallout">
            <a:avLst>
              <a:gd name="adj1" fmla="val 45021"/>
              <a:gd name="adj2" fmla="val 8151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Погиб во время ВОВ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ABD765F-A859-4A53-9DC4-EC3C2C98BECC}"/>
              </a:ext>
            </a:extLst>
          </p:cNvPr>
          <p:cNvSpPr/>
          <p:nvPr/>
        </p:nvSpPr>
        <p:spPr>
          <a:xfrm>
            <a:off x="9097626" y="2138095"/>
            <a:ext cx="429174" cy="12637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Вера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FD717DE-6D85-4D82-8415-71D917A06092}"/>
              </a:ext>
            </a:extLst>
          </p:cNvPr>
          <p:cNvSpPr/>
          <p:nvPr/>
        </p:nvSpPr>
        <p:spPr>
          <a:xfrm>
            <a:off x="9813601" y="2171337"/>
            <a:ext cx="415719" cy="12759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Владимир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721D051E-67C8-467D-9E21-9C8BF9240321}"/>
              </a:ext>
            </a:extLst>
          </p:cNvPr>
          <p:cNvSpPr/>
          <p:nvPr/>
        </p:nvSpPr>
        <p:spPr>
          <a:xfrm>
            <a:off x="10483728" y="2183492"/>
            <a:ext cx="415719" cy="12637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Андрей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5FD45B9-6022-4E5E-97E0-464FCA5E4B6C}"/>
              </a:ext>
            </a:extLst>
          </p:cNvPr>
          <p:cNvSpPr/>
          <p:nvPr/>
        </p:nvSpPr>
        <p:spPr>
          <a:xfrm>
            <a:off x="11231822" y="2167301"/>
            <a:ext cx="415719" cy="12317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Ольга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E9E1282D-039F-41E7-9883-31583F42B2B5}"/>
              </a:ext>
            </a:extLst>
          </p:cNvPr>
          <p:cNvSpPr/>
          <p:nvPr/>
        </p:nvSpPr>
        <p:spPr>
          <a:xfrm>
            <a:off x="11717411" y="2118423"/>
            <a:ext cx="415719" cy="13168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Вера</a:t>
            </a:r>
          </a:p>
        </p:txBody>
      </p: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6794BB5E-1809-4C98-98B8-FAE5ABEE7FDB}"/>
              </a:ext>
            </a:extLst>
          </p:cNvPr>
          <p:cNvCxnSpPr/>
          <p:nvPr/>
        </p:nvCxnSpPr>
        <p:spPr>
          <a:xfrm>
            <a:off x="1176013" y="4974706"/>
            <a:ext cx="2920158" cy="61069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0C143E7C-A695-4A09-91C6-E82B877A59C1}"/>
              </a:ext>
            </a:extLst>
          </p:cNvPr>
          <p:cNvCxnSpPr>
            <a:endCxn id="8" idx="1"/>
          </p:cNvCxnSpPr>
          <p:nvPr/>
        </p:nvCxnSpPr>
        <p:spPr>
          <a:xfrm>
            <a:off x="2445494" y="4916440"/>
            <a:ext cx="1655127" cy="49739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5C620149-70AF-41E1-9874-A815E4D298A2}"/>
              </a:ext>
            </a:extLst>
          </p:cNvPr>
          <p:cNvCxnSpPr/>
          <p:nvPr/>
        </p:nvCxnSpPr>
        <p:spPr>
          <a:xfrm>
            <a:off x="3613661" y="4933255"/>
            <a:ext cx="551939" cy="18819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E9DEEE2-F754-475E-A688-3310E90BB190}"/>
              </a:ext>
            </a:extLst>
          </p:cNvPr>
          <p:cNvCxnSpPr>
            <a:stCxn id="19" idx="2"/>
          </p:cNvCxnSpPr>
          <p:nvPr/>
        </p:nvCxnSpPr>
        <p:spPr>
          <a:xfrm>
            <a:off x="5446504" y="4889431"/>
            <a:ext cx="4418" cy="24544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FBFB1AAD-8FE2-4192-98BC-639AF1A67CC4}"/>
              </a:ext>
            </a:extLst>
          </p:cNvPr>
          <p:cNvCxnSpPr/>
          <p:nvPr/>
        </p:nvCxnSpPr>
        <p:spPr>
          <a:xfrm flipH="1">
            <a:off x="6851189" y="4924957"/>
            <a:ext cx="254860" cy="19649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05D7CFE6-4B08-4823-86A9-69869A58D459}"/>
              </a:ext>
            </a:extLst>
          </p:cNvPr>
          <p:cNvCxnSpPr/>
          <p:nvPr/>
        </p:nvCxnSpPr>
        <p:spPr>
          <a:xfrm flipH="1">
            <a:off x="7724960" y="4924957"/>
            <a:ext cx="610679" cy="19649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F32596DD-6B1B-4D2B-8790-57FD69261765}"/>
              </a:ext>
            </a:extLst>
          </p:cNvPr>
          <p:cNvCxnSpPr>
            <a:endCxn id="8" idx="3"/>
          </p:cNvCxnSpPr>
          <p:nvPr/>
        </p:nvCxnSpPr>
        <p:spPr>
          <a:xfrm flipH="1">
            <a:off x="7707085" y="4974706"/>
            <a:ext cx="1889061" cy="43912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F525BE22-E0BE-462D-BB7D-712756EE97EC}"/>
              </a:ext>
            </a:extLst>
          </p:cNvPr>
          <p:cNvCxnSpPr>
            <a:cxnSpLocks/>
          </p:cNvCxnSpPr>
          <p:nvPr/>
        </p:nvCxnSpPr>
        <p:spPr>
          <a:xfrm flipH="1">
            <a:off x="7742741" y="4889431"/>
            <a:ext cx="3483277" cy="81947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47" name="Прямая соединительная линия 6146">
            <a:extLst>
              <a:ext uri="{FF2B5EF4-FFF2-40B4-BE49-F238E27FC236}">
                <a16:creationId xmlns:a16="http://schemas.microsoft.com/office/drawing/2014/main" id="{6EE86B4F-D726-46C9-AB73-8492D0A53905}"/>
              </a:ext>
            </a:extLst>
          </p:cNvPr>
          <p:cNvCxnSpPr>
            <a:cxnSpLocks/>
            <a:stCxn id="25" idx="2"/>
            <a:endCxn id="16" idx="0"/>
          </p:cNvCxnSpPr>
          <p:nvPr/>
        </p:nvCxnSpPr>
        <p:spPr>
          <a:xfrm>
            <a:off x="428051" y="3407718"/>
            <a:ext cx="353256" cy="2848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49" name="Прямая соединительная линия 6148">
            <a:extLst>
              <a:ext uri="{FF2B5EF4-FFF2-40B4-BE49-F238E27FC236}">
                <a16:creationId xmlns:a16="http://schemas.microsoft.com/office/drawing/2014/main" id="{14041621-32D3-4ABD-BBF5-C0ED3729C052}"/>
              </a:ext>
            </a:extLst>
          </p:cNvPr>
          <p:cNvCxnSpPr>
            <a:stCxn id="26" idx="2"/>
          </p:cNvCxnSpPr>
          <p:nvPr/>
        </p:nvCxnSpPr>
        <p:spPr>
          <a:xfrm flipH="1">
            <a:off x="839945" y="3401846"/>
            <a:ext cx="18036" cy="2593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51" name="Прямая соединительная линия 6150">
            <a:extLst>
              <a:ext uri="{FF2B5EF4-FFF2-40B4-BE49-F238E27FC236}">
                <a16:creationId xmlns:a16="http://schemas.microsoft.com/office/drawing/2014/main" id="{BC869C26-DE36-4B93-AB17-DE64B8A58359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024071" y="3429000"/>
            <a:ext cx="288407" cy="2635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55" name="Прямая соединительная линия 6154">
            <a:extLst>
              <a:ext uri="{FF2B5EF4-FFF2-40B4-BE49-F238E27FC236}">
                <a16:creationId xmlns:a16="http://schemas.microsoft.com/office/drawing/2014/main" id="{F5EB120C-992F-4D12-A547-63518CCB5C58}"/>
              </a:ext>
            </a:extLst>
          </p:cNvPr>
          <p:cNvCxnSpPr>
            <a:cxnSpLocks/>
            <a:stCxn id="28" idx="2"/>
            <a:endCxn id="17" idx="0"/>
          </p:cNvCxnSpPr>
          <p:nvPr/>
        </p:nvCxnSpPr>
        <p:spPr>
          <a:xfrm>
            <a:off x="1811190" y="3428999"/>
            <a:ext cx="234464" cy="19075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57" name="Прямая соединительная линия 6156">
            <a:extLst>
              <a:ext uri="{FF2B5EF4-FFF2-40B4-BE49-F238E27FC236}">
                <a16:creationId xmlns:a16="http://schemas.microsoft.com/office/drawing/2014/main" id="{E4B47624-8C72-4D96-9E13-7132EA4FA7E5}"/>
              </a:ext>
            </a:extLst>
          </p:cNvPr>
          <p:cNvCxnSpPr>
            <a:cxnSpLocks/>
            <a:stCxn id="29" idx="2"/>
            <a:endCxn id="17" idx="0"/>
          </p:cNvCxnSpPr>
          <p:nvPr/>
        </p:nvCxnSpPr>
        <p:spPr>
          <a:xfrm flipH="1">
            <a:off x="2045654" y="3428999"/>
            <a:ext cx="238096" cy="19075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62" name="Прямая соединительная линия 6161">
            <a:extLst>
              <a:ext uri="{FF2B5EF4-FFF2-40B4-BE49-F238E27FC236}">
                <a16:creationId xmlns:a16="http://schemas.microsoft.com/office/drawing/2014/main" id="{0FC4734B-B13F-4DDE-9A18-A56E492E785E}"/>
              </a:ext>
            </a:extLst>
          </p:cNvPr>
          <p:cNvCxnSpPr>
            <a:endCxn id="18" idx="0"/>
          </p:cNvCxnSpPr>
          <p:nvPr/>
        </p:nvCxnSpPr>
        <p:spPr>
          <a:xfrm>
            <a:off x="2796076" y="3371547"/>
            <a:ext cx="391830" cy="28965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64" name="Прямая соединительная линия 6163">
            <a:extLst>
              <a:ext uri="{FF2B5EF4-FFF2-40B4-BE49-F238E27FC236}">
                <a16:creationId xmlns:a16="http://schemas.microsoft.com/office/drawing/2014/main" id="{461E30E5-ABC7-41F8-BBD5-10F93A47B29F}"/>
              </a:ext>
            </a:extLst>
          </p:cNvPr>
          <p:cNvCxnSpPr>
            <a:stCxn id="31" idx="2"/>
          </p:cNvCxnSpPr>
          <p:nvPr/>
        </p:nvCxnSpPr>
        <p:spPr>
          <a:xfrm flipH="1">
            <a:off x="3204144" y="3407718"/>
            <a:ext cx="237506" cy="24327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66" name="Прямая соединительная линия 6165">
            <a:extLst>
              <a:ext uri="{FF2B5EF4-FFF2-40B4-BE49-F238E27FC236}">
                <a16:creationId xmlns:a16="http://schemas.microsoft.com/office/drawing/2014/main" id="{E2CD7154-E0E6-4F78-9293-0F7792E0D9F9}"/>
              </a:ext>
            </a:extLst>
          </p:cNvPr>
          <p:cNvCxnSpPr/>
          <p:nvPr/>
        </p:nvCxnSpPr>
        <p:spPr>
          <a:xfrm>
            <a:off x="4096171" y="3500297"/>
            <a:ext cx="978320" cy="44686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68" name="Прямая соединительная линия 6167">
            <a:extLst>
              <a:ext uri="{FF2B5EF4-FFF2-40B4-BE49-F238E27FC236}">
                <a16:creationId xmlns:a16="http://schemas.microsoft.com/office/drawing/2014/main" id="{774BA0B9-94DC-403D-8741-AA4FFA73936A}"/>
              </a:ext>
            </a:extLst>
          </p:cNvPr>
          <p:cNvCxnSpPr/>
          <p:nvPr/>
        </p:nvCxnSpPr>
        <p:spPr>
          <a:xfrm>
            <a:off x="4605148" y="3541748"/>
            <a:ext cx="469343" cy="23476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70" name="Прямая соединительная линия 6169">
            <a:extLst>
              <a:ext uri="{FF2B5EF4-FFF2-40B4-BE49-F238E27FC236}">
                <a16:creationId xmlns:a16="http://schemas.microsoft.com/office/drawing/2014/main" id="{3C2C79CB-2F8D-495A-AAE5-4BB6C69D9477}"/>
              </a:ext>
            </a:extLst>
          </p:cNvPr>
          <p:cNvCxnSpPr>
            <a:stCxn id="33" idx="2"/>
          </p:cNvCxnSpPr>
          <p:nvPr/>
        </p:nvCxnSpPr>
        <p:spPr>
          <a:xfrm>
            <a:off x="4966949" y="3513342"/>
            <a:ext cx="230201" cy="9952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72" name="Прямая соединительная линия 6171">
            <a:extLst>
              <a:ext uri="{FF2B5EF4-FFF2-40B4-BE49-F238E27FC236}">
                <a16:creationId xmlns:a16="http://schemas.microsoft.com/office/drawing/2014/main" id="{C13D7151-7035-465D-9ADC-62648ECCF60F}"/>
              </a:ext>
            </a:extLst>
          </p:cNvPr>
          <p:cNvCxnSpPr>
            <a:cxnSpLocks/>
            <a:stCxn id="34" idx="2"/>
            <a:endCxn id="19" idx="0"/>
          </p:cNvCxnSpPr>
          <p:nvPr/>
        </p:nvCxnSpPr>
        <p:spPr>
          <a:xfrm>
            <a:off x="5386606" y="3484651"/>
            <a:ext cx="59898" cy="14102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76" name="Прямая соединительная линия 6175">
            <a:extLst>
              <a:ext uri="{FF2B5EF4-FFF2-40B4-BE49-F238E27FC236}">
                <a16:creationId xmlns:a16="http://schemas.microsoft.com/office/drawing/2014/main" id="{9A935C83-5AEE-43A6-8D27-A749CD03B765}"/>
              </a:ext>
            </a:extLst>
          </p:cNvPr>
          <p:cNvCxnSpPr>
            <a:cxnSpLocks/>
            <a:endCxn id="35" idx="2"/>
          </p:cNvCxnSpPr>
          <p:nvPr/>
        </p:nvCxnSpPr>
        <p:spPr>
          <a:xfrm flipV="1">
            <a:off x="5653446" y="3465990"/>
            <a:ext cx="166217" cy="16126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80" name="Прямая соединительная линия 6179">
            <a:extLst>
              <a:ext uri="{FF2B5EF4-FFF2-40B4-BE49-F238E27FC236}">
                <a16:creationId xmlns:a16="http://schemas.microsoft.com/office/drawing/2014/main" id="{72561CF9-AA72-42AF-86A4-BCF1FA5F52B1}"/>
              </a:ext>
            </a:extLst>
          </p:cNvPr>
          <p:cNvCxnSpPr>
            <a:stCxn id="36" idx="2"/>
          </p:cNvCxnSpPr>
          <p:nvPr/>
        </p:nvCxnSpPr>
        <p:spPr>
          <a:xfrm flipH="1">
            <a:off x="5818516" y="3513342"/>
            <a:ext cx="447415" cy="28506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82" name="Прямая соединительная линия 6181">
            <a:extLst>
              <a:ext uri="{FF2B5EF4-FFF2-40B4-BE49-F238E27FC236}">
                <a16:creationId xmlns:a16="http://schemas.microsoft.com/office/drawing/2014/main" id="{3D34DCA4-EBF0-4744-8A32-5EDCA2E61FD7}"/>
              </a:ext>
            </a:extLst>
          </p:cNvPr>
          <p:cNvCxnSpPr/>
          <p:nvPr/>
        </p:nvCxnSpPr>
        <p:spPr>
          <a:xfrm flipH="1">
            <a:off x="5903853" y="3570514"/>
            <a:ext cx="776959" cy="37664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84" name="Прямая соединительная линия 6183">
            <a:extLst>
              <a:ext uri="{FF2B5EF4-FFF2-40B4-BE49-F238E27FC236}">
                <a16:creationId xmlns:a16="http://schemas.microsoft.com/office/drawing/2014/main" id="{9773E5E2-214B-414D-BD90-D72E7ABF5D3D}"/>
              </a:ext>
            </a:extLst>
          </p:cNvPr>
          <p:cNvCxnSpPr>
            <a:stCxn id="40" idx="2"/>
          </p:cNvCxnSpPr>
          <p:nvPr/>
        </p:nvCxnSpPr>
        <p:spPr>
          <a:xfrm>
            <a:off x="7258886" y="3500297"/>
            <a:ext cx="14824" cy="14314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86" name="Прямая соединительная линия 6185">
            <a:extLst>
              <a:ext uri="{FF2B5EF4-FFF2-40B4-BE49-F238E27FC236}">
                <a16:creationId xmlns:a16="http://schemas.microsoft.com/office/drawing/2014/main" id="{6FB70042-C0E0-4646-86F6-335B299A288E}"/>
              </a:ext>
            </a:extLst>
          </p:cNvPr>
          <p:cNvCxnSpPr>
            <a:stCxn id="41" idx="2"/>
          </p:cNvCxnSpPr>
          <p:nvPr/>
        </p:nvCxnSpPr>
        <p:spPr>
          <a:xfrm flipH="1">
            <a:off x="7619850" y="3500297"/>
            <a:ext cx="122891" cy="15557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88" name="Прямая соединительная линия 6187">
            <a:extLst>
              <a:ext uri="{FF2B5EF4-FFF2-40B4-BE49-F238E27FC236}">
                <a16:creationId xmlns:a16="http://schemas.microsoft.com/office/drawing/2014/main" id="{E4E227D1-75FE-4597-9245-50A9078237D9}"/>
              </a:ext>
            </a:extLst>
          </p:cNvPr>
          <p:cNvCxnSpPr>
            <a:cxnSpLocks/>
            <a:stCxn id="43" idx="2"/>
          </p:cNvCxnSpPr>
          <p:nvPr/>
        </p:nvCxnSpPr>
        <p:spPr>
          <a:xfrm>
            <a:off x="9312213" y="3401846"/>
            <a:ext cx="334510" cy="35699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91" name="Прямая соединительная линия 6190">
            <a:extLst>
              <a:ext uri="{FF2B5EF4-FFF2-40B4-BE49-F238E27FC236}">
                <a16:creationId xmlns:a16="http://schemas.microsoft.com/office/drawing/2014/main" id="{BF505A35-928F-4501-BF09-2449EC49B371}"/>
              </a:ext>
            </a:extLst>
          </p:cNvPr>
          <p:cNvCxnSpPr>
            <a:cxnSpLocks/>
            <a:stCxn id="44" idx="2"/>
            <a:endCxn id="22" idx="0"/>
          </p:cNvCxnSpPr>
          <p:nvPr/>
        </p:nvCxnSpPr>
        <p:spPr>
          <a:xfrm>
            <a:off x="10021461" y="3447243"/>
            <a:ext cx="30824" cy="24529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95" name="Прямая соединительная линия 6194">
            <a:extLst>
              <a:ext uri="{FF2B5EF4-FFF2-40B4-BE49-F238E27FC236}">
                <a16:creationId xmlns:a16="http://schemas.microsoft.com/office/drawing/2014/main" id="{66ED0E25-26CE-497F-A524-F293E8923776}"/>
              </a:ext>
            </a:extLst>
          </p:cNvPr>
          <p:cNvCxnSpPr/>
          <p:nvPr/>
        </p:nvCxnSpPr>
        <p:spPr>
          <a:xfrm flipH="1">
            <a:off x="10470251" y="3531526"/>
            <a:ext cx="233474" cy="19220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97" name="Прямая соединительная линия 6196">
            <a:extLst>
              <a:ext uri="{FF2B5EF4-FFF2-40B4-BE49-F238E27FC236}">
                <a16:creationId xmlns:a16="http://schemas.microsoft.com/office/drawing/2014/main" id="{4BB9C40A-0A9D-498B-9A8C-09294D6CABCF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11439682" y="3399074"/>
            <a:ext cx="0" cy="24529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99" name="Прямая соединительная линия 6198">
            <a:extLst>
              <a:ext uri="{FF2B5EF4-FFF2-40B4-BE49-F238E27FC236}">
                <a16:creationId xmlns:a16="http://schemas.microsoft.com/office/drawing/2014/main" id="{4D34E7DE-6368-479A-B53C-AE7709F99CEA}"/>
              </a:ext>
            </a:extLst>
          </p:cNvPr>
          <p:cNvCxnSpPr>
            <a:cxnSpLocks/>
            <a:stCxn id="47" idx="2"/>
          </p:cNvCxnSpPr>
          <p:nvPr/>
        </p:nvCxnSpPr>
        <p:spPr>
          <a:xfrm flipH="1">
            <a:off x="11844185" y="3435228"/>
            <a:ext cx="81086" cy="126954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203" name="Прямоугольник 6202">
            <a:extLst>
              <a:ext uri="{FF2B5EF4-FFF2-40B4-BE49-F238E27FC236}">
                <a16:creationId xmlns:a16="http://schemas.microsoft.com/office/drawing/2014/main" id="{BF31FB96-E4B6-47EA-BF06-817E7CC3E213}"/>
              </a:ext>
            </a:extLst>
          </p:cNvPr>
          <p:cNvSpPr/>
          <p:nvPr/>
        </p:nvSpPr>
        <p:spPr>
          <a:xfrm>
            <a:off x="9448988" y="1165023"/>
            <a:ext cx="437857" cy="7847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Дима</a:t>
            </a:r>
          </a:p>
        </p:txBody>
      </p:sp>
      <p:sp>
        <p:nvSpPr>
          <p:cNvPr id="6204" name="Прямоугольник 6203">
            <a:extLst>
              <a:ext uri="{FF2B5EF4-FFF2-40B4-BE49-F238E27FC236}">
                <a16:creationId xmlns:a16="http://schemas.microsoft.com/office/drawing/2014/main" id="{7312273D-149D-4EC3-B16F-546BB89F0251}"/>
              </a:ext>
            </a:extLst>
          </p:cNvPr>
          <p:cNvSpPr/>
          <p:nvPr/>
        </p:nvSpPr>
        <p:spPr>
          <a:xfrm>
            <a:off x="10329174" y="1177749"/>
            <a:ext cx="437857" cy="8167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Елена</a:t>
            </a:r>
          </a:p>
        </p:txBody>
      </p:sp>
      <p:sp>
        <p:nvSpPr>
          <p:cNvPr id="6205" name="Прямоугольник 6204">
            <a:extLst>
              <a:ext uri="{FF2B5EF4-FFF2-40B4-BE49-F238E27FC236}">
                <a16:creationId xmlns:a16="http://schemas.microsoft.com/office/drawing/2014/main" id="{D58782DA-5549-4883-B26C-6D0EC57DF1A7}"/>
              </a:ext>
            </a:extLst>
          </p:cNvPr>
          <p:cNvSpPr/>
          <p:nvPr/>
        </p:nvSpPr>
        <p:spPr>
          <a:xfrm>
            <a:off x="10873314" y="952932"/>
            <a:ext cx="316456" cy="11047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Людмила</a:t>
            </a:r>
          </a:p>
        </p:txBody>
      </p:sp>
      <p:cxnSp>
        <p:nvCxnSpPr>
          <p:cNvPr id="6207" name="Прямая соединительная линия 6206">
            <a:extLst>
              <a:ext uri="{FF2B5EF4-FFF2-40B4-BE49-F238E27FC236}">
                <a16:creationId xmlns:a16="http://schemas.microsoft.com/office/drawing/2014/main" id="{2A9E52ED-E7F3-4A08-B98B-57BAE508F86C}"/>
              </a:ext>
            </a:extLst>
          </p:cNvPr>
          <p:cNvCxnSpPr>
            <a:cxnSpLocks/>
            <a:stCxn id="6205" idx="2"/>
          </p:cNvCxnSpPr>
          <p:nvPr/>
        </p:nvCxnSpPr>
        <p:spPr>
          <a:xfrm flipH="1">
            <a:off x="10864976" y="2057670"/>
            <a:ext cx="166566" cy="12348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09" name="Прямая соединительная линия 6208">
            <a:extLst>
              <a:ext uri="{FF2B5EF4-FFF2-40B4-BE49-F238E27FC236}">
                <a16:creationId xmlns:a16="http://schemas.microsoft.com/office/drawing/2014/main" id="{5607F0AF-90FD-4598-BD60-3E2E9C93C7E7}"/>
              </a:ext>
            </a:extLst>
          </p:cNvPr>
          <p:cNvCxnSpPr>
            <a:cxnSpLocks/>
            <a:stCxn id="6204" idx="2"/>
            <a:endCxn id="45" idx="0"/>
          </p:cNvCxnSpPr>
          <p:nvPr/>
        </p:nvCxnSpPr>
        <p:spPr>
          <a:xfrm>
            <a:off x="10548103" y="1994450"/>
            <a:ext cx="143485" cy="18904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12" name="Прямая соединительная линия 6211">
            <a:extLst>
              <a:ext uri="{FF2B5EF4-FFF2-40B4-BE49-F238E27FC236}">
                <a16:creationId xmlns:a16="http://schemas.microsoft.com/office/drawing/2014/main" id="{A7615B5B-BE42-4837-88DA-37CB7673F039}"/>
              </a:ext>
            </a:extLst>
          </p:cNvPr>
          <p:cNvCxnSpPr>
            <a:cxnSpLocks/>
            <a:endCxn id="6203" idx="2"/>
          </p:cNvCxnSpPr>
          <p:nvPr/>
        </p:nvCxnSpPr>
        <p:spPr>
          <a:xfrm flipH="1" flipV="1">
            <a:off x="9667917" y="1949731"/>
            <a:ext cx="825797" cy="2755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14" name="Прямоугольник 6213">
            <a:extLst>
              <a:ext uri="{FF2B5EF4-FFF2-40B4-BE49-F238E27FC236}">
                <a16:creationId xmlns:a16="http://schemas.microsoft.com/office/drawing/2014/main" id="{3B9DEC6E-E3C3-47A2-8BC3-6BB8B7C26563}"/>
              </a:ext>
            </a:extLst>
          </p:cNvPr>
          <p:cNvSpPr/>
          <p:nvPr/>
        </p:nvSpPr>
        <p:spPr>
          <a:xfrm>
            <a:off x="11274689" y="-153306"/>
            <a:ext cx="296197" cy="10357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Иван</a:t>
            </a:r>
          </a:p>
        </p:txBody>
      </p:sp>
      <p:sp>
        <p:nvSpPr>
          <p:cNvPr id="6215" name="Прямоугольник 6214">
            <a:extLst>
              <a:ext uri="{FF2B5EF4-FFF2-40B4-BE49-F238E27FC236}">
                <a16:creationId xmlns:a16="http://schemas.microsoft.com/office/drawing/2014/main" id="{7EB2E703-FADE-47A0-8E0F-66FE72041FF4}"/>
              </a:ext>
            </a:extLst>
          </p:cNvPr>
          <p:cNvSpPr/>
          <p:nvPr/>
        </p:nvSpPr>
        <p:spPr>
          <a:xfrm>
            <a:off x="10845807" y="90484"/>
            <a:ext cx="375011" cy="7318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Анна</a:t>
            </a:r>
          </a:p>
        </p:txBody>
      </p:sp>
      <p:sp>
        <p:nvSpPr>
          <p:cNvPr id="6216" name="Прямоугольник 6215">
            <a:extLst>
              <a:ext uri="{FF2B5EF4-FFF2-40B4-BE49-F238E27FC236}">
                <a16:creationId xmlns:a16="http://schemas.microsoft.com/office/drawing/2014/main" id="{B93B5D8C-4FBB-4D84-87D1-47066211127E}"/>
              </a:ext>
            </a:extLst>
          </p:cNvPr>
          <p:cNvSpPr/>
          <p:nvPr/>
        </p:nvSpPr>
        <p:spPr>
          <a:xfrm>
            <a:off x="11658799" y="97185"/>
            <a:ext cx="375011" cy="7832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Тихон</a:t>
            </a:r>
          </a:p>
        </p:txBody>
      </p:sp>
      <p:cxnSp>
        <p:nvCxnSpPr>
          <p:cNvPr id="6218" name="Прямая соединительная линия 6217">
            <a:extLst>
              <a:ext uri="{FF2B5EF4-FFF2-40B4-BE49-F238E27FC236}">
                <a16:creationId xmlns:a16="http://schemas.microsoft.com/office/drawing/2014/main" id="{5F377772-CED4-4DD6-BA69-E999B31C9D53}"/>
              </a:ext>
            </a:extLst>
          </p:cNvPr>
          <p:cNvCxnSpPr>
            <a:cxnSpLocks/>
            <a:stCxn id="6215" idx="2"/>
            <a:endCxn id="6205" idx="0"/>
          </p:cNvCxnSpPr>
          <p:nvPr/>
        </p:nvCxnSpPr>
        <p:spPr>
          <a:xfrm flipH="1">
            <a:off x="11031542" y="822352"/>
            <a:ext cx="1771" cy="13058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20" name="Прямая соединительная линия 6219">
            <a:extLst>
              <a:ext uri="{FF2B5EF4-FFF2-40B4-BE49-F238E27FC236}">
                <a16:creationId xmlns:a16="http://schemas.microsoft.com/office/drawing/2014/main" id="{F2A1AD92-4DD6-4550-A943-DF892397D129}"/>
              </a:ext>
            </a:extLst>
          </p:cNvPr>
          <p:cNvCxnSpPr>
            <a:cxnSpLocks/>
            <a:stCxn id="6214" idx="2"/>
          </p:cNvCxnSpPr>
          <p:nvPr/>
        </p:nvCxnSpPr>
        <p:spPr>
          <a:xfrm flipH="1">
            <a:off x="11195904" y="882493"/>
            <a:ext cx="226884" cy="1064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22" name="Прямая соединительная линия 6221">
            <a:extLst>
              <a:ext uri="{FF2B5EF4-FFF2-40B4-BE49-F238E27FC236}">
                <a16:creationId xmlns:a16="http://schemas.microsoft.com/office/drawing/2014/main" id="{E1319B45-D95E-478D-B996-2074FF4D7790}"/>
              </a:ext>
            </a:extLst>
          </p:cNvPr>
          <p:cNvCxnSpPr>
            <a:cxnSpLocks/>
            <a:stCxn id="6216" idx="2"/>
          </p:cNvCxnSpPr>
          <p:nvPr/>
        </p:nvCxnSpPr>
        <p:spPr>
          <a:xfrm flipH="1">
            <a:off x="11191507" y="880402"/>
            <a:ext cx="654798" cy="2557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27" name="Прямоугольник 6226">
            <a:extLst>
              <a:ext uri="{FF2B5EF4-FFF2-40B4-BE49-F238E27FC236}">
                <a16:creationId xmlns:a16="http://schemas.microsoft.com/office/drawing/2014/main" id="{6103C6D8-561E-46C1-AD7D-C18C5AB9EC5D}"/>
              </a:ext>
            </a:extLst>
          </p:cNvPr>
          <p:cNvSpPr/>
          <p:nvPr/>
        </p:nvSpPr>
        <p:spPr>
          <a:xfrm>
            <a:off x="10437101" y="94849"/>
            <a:ext cx="299773" cy="8439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Вера</a:t>
            </a:r>
          </a:p>
        </p:txBody>
      </p:sp>
      <p:sp>
        <p:nvSpPr>
          <p:cNvPr id="6230" name="Прямоугольник 6229">
            <a:extLst>
              <a:ext uri="{FF2B5EF4-FFF2-40B4-BE49-F238E27FC236}">
                <a16:creationId xmlns:a16="http://schemas.microsoft.com/office/drawing/2014/main" id="{DD37C7EC-A22D-4986-9830-11AD43921397}"/>
              </a:ext>
            </a:extLst>
          </p:cNvPr>
          <p:cNvSpPr/>
          <p:nvPr/>
        </p:nvSpPr>
        <p:spPr>
          <a:xfrm>
            <a:off x="10029400" y="64303"/>
            <a:ext cx="299773" cy="903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Ульяна</a:t>
            </a:r>
          </a:p>
        </p:txBody>
      </p:sp>
      <p:sp>
        <p:nvSpPr>
          <p:cNvPr id="6248" name="Прямоугольник 6247">
            <a:extLst>
              <a:ext uri="{FF2B5EF4-FFF2-40B4-BE49-F238E27FC236}">
                <a16:creationId xmlns:a16="http://schemas.microsoft.com/office/drawing/2014/main" id="{482EC6E9-08E4-4C1B-B6E9-855702EFE7D3}"/>
              </a:ext>
            </a:extLst>
          </p:cNvPr>
          <p:cNvSpPr/>
          <p:nvPr/>
        </p:nvSpPr>
        <p:spPr>
          <a:xfrm>
            <a:off x="9605796" y="113980"/>
            <a:ext cx="287192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Илья</a:t>
            </a:r>
          </a:p>
        </p:txBody>
      </p:sp>
      <p:sp>
        <p:nvSpPr>
          <p:cNvPr id="6249" name="Прямоугольник 6248">
            <a:extLst>
              <a:ext uri="{FF2B5EF4-FFF2-40B4-BE49-F238E27FC236}">
                <a16:creationId xmlns:a16="http://schemas.microsoft.com/office/drawing/2014/main" id="{13814AE6-9F12-482B-A661-58AAE9B6AA0B}"/>
              </a:ext>
            </a:extLst>
          </p:cNvPr>
          <p:cNvSpPr/>
          <p:nvPr/>
        </p:nvSpPr>
        <p:spPr>
          <a:xfrm>
            <a:off x="8977062" y="90484"/>
            <a:ext cx="350348" cy="9014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b="1" dirty="0"/>
              <a:t>Катя</a:t>
            </a:r>
          </a:p>
        </p:txBody>
      </p:sp>
      <p:cxnSp>
        <p:nvCxnSpPr>
          <p:cNvPr id="6251" name="Прямая соединительная линия 6250">
            <a:extLst>
              <a:ext uri="{FF2B5EF4-FFF2-40B4-BE49-F238E27FC236}">
                <a16:creationId xmlns:a16="http://schemas.microsoft.com/office/drawing/2014/main" id="{5A781122-5074-4A84-912F-296060C9CD77}"/>
              </a:ext>
            </a:extLst>
          </p:cNvPr>
          <p:cNvCxnSpPr>
            <a:cxnSpLocks/>
            <a:stCxn id="6249" idx="2"/>
          </p:cNvCxnSpPr>
          <p:nvPr/>
        </p:nvCxnSpPr>
        <p:spPr>
          <a:xfrm>
            <a:off x="9152236" y="991888"/>
            <a:ext cx="340627" cy="2256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53" name="Прямая соединительная линия 6252">
            <a:extLst>
              <a:ext uri="{FF2B5EF4-FFF2-40B4-BE49-F238E27FC236}">
                <a16:creationId xmlns:a16="http://schemas.microsoft.com/office/drawing/2014/main" id="{D52EACAA-CDB1-4E0A-BA78-4940FAD5C72C}"/>
              </a:ext>
            </a:extLst>
          </p:cNvPr>
          <p:cNvCxnSpPr>
            <a:cxnSpLocks/>
          </p:cNvCxnSpPr>
          <p:nvPr/>
        </p:nvCxnSpPr>
        <p:spPr>
          <a:xfrm>
            <a:off x="9901327" y="1023091"/>
            <a:ext cx="427846" cy="1685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55" name="Прямая соединительная линия 6254">
            <a:extLst>
              <a:ext uri="{FF2B5EF4-FFF2-40B4-BE49-F238E27FC236}">
                <a16:creationId xmlns:a16="http://schemas.microsoft.com/office/drawing/2014/main" id="{606ECBD0-B3E7-4AAE-AB5C-4300729E54B1}"/>
              </a:ext>
            </a:extLst>
          </p:cNvPr>
          <p:cNvCxnSpPr>
            <a:cxnSpLocks/>
            <a:stCxn id="6230" idx="2"/>
          </p:cNvCxnSpPr>
          <p:nvPr/>
        </p:nvCxnSpPr>
        <p:spPr>
          <a:xfrm>
            <a:off x="10179287" y="967963"/>
            <a:ext cx="284154" cy="19532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57" name="Прямая соединительная линия 6256">
            <a:extLst>
              <a:ext uri="{FF2B5EF4-FFF2-40B4-BE49-F238E27FC236}">
                <a16:creationId xmlns:a16="http://schemas.microsoft.com/office/drawing/2014/main" id="{5D164193-C26C-4A07-8522-38952BD28654}"/>
              </a:ext>
            </a:extLst>
          </p:cNvPr>
          <p:cNvCxnSpPr>
            <a:cxnSpLocks/>
          </p:cNvCxnSpPr>
          <p:nvPr/>
        </p:nvCxnSpPr>
        <p:spPr>
          <a:xfrm flipH="1">
            <a:off x="10508425" y="983964"/>
            <a:ext cx="111420" cy="1793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66" name="Облачко с текстом: прямоугольное со скругленными углами 6265">
            <a:extLst>
              <a:ext uri="{FF2B5EF4-FFF2-40B4-BE49-F238E27FC236}">
                <a16:creationId xmlns:a16="http://schemas.microsoft.com/office/drawing/2014/main" id="{B499E152-2648-45BF-832A-CEA17C74C9A6}"/>
              </a:ext>
            </a:extLst>
          </p:cNvPr>
          <p:cNvSpPr/>
          <p:nvPr/>
        </p:nvSpPr>
        <p:spPr>
          <a:xfrm>
            <a:off x="11317960" y="1028380"/>
            <a:ext cx="483057" cy="1027432"/>
          </a:xfrm>
          <a:prstGeom prst="wedgeRoundRectCallout">
            <a:avLst>
              <a:gd name="adj1" fmla="val -35960"/>
              <a:gd name="adj2" fmla="val 6218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400" spc="-100" dirty="0"/>
              <a:t>2 сына (1932-200) </a:t>
            </a:r>
          </a:p>
        </p:txBody>
      </p:sp>
      <p:sp>
        <p:nvSpPr>
          <p:cNvPr id="6267" name="Облачко с текстом: прямоугольное со скругленными углами 6266">
            <a:extLst>
              <a:ext uri="{FF2B5EF4-FFF2-40B4-BE49-F238E27FC236}">
                <a16:creationId xmlns:a16="http://schemas.microsoft.com/office/drawing/2014/main" id="{FE7B90C9-260D-4C5D-A29C-FCA26B36B51F}"/>
              </a:ext>
            </a:extLst>
          </p:cNvPr>
          <p:cNvSpPr/>
          <p:nvPr/>
        </p:nvSpPr>
        <p:spPr>
          <a:xfrm>
            <a:off x="11888929" y="952932"/>
            <a:ext cx="445566" cy="1069140"/>
          </a:xfrm>
          <a:prstGeom prst="wedgeRoundRectCallout">
            <a:avLst>
              <a:gd name="adj1" fmla="val -34442"/>
              <a:gd name="adj2" fmla="val 5898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400" dirty="0"/>
              <a:t>Жила на Урале</a:t>
            </a:r>
          </a:p>
        </p:txBody>
      </p:sp>
      <p:sp>
        <p:nvSpPr>
          <p:cNvPr id="6268" name="Облачко с текстом: прямоугольное со скругленными углами 6267">
            <a:extLst>
              <a:ext uri="{FF2B5EF4-FFF2-40B4-BE49-F238E27FC236}">
                <a16:creationId xmlns:a16="http://schemas.microsoft.com/office/drawing/2014/main" id="{4C8D751B-623C-40B1-A453-DE9AF7C91852}"/>
              </a:ext>
            </a:extLst>
          </p:cNvPr>
          <p:cNvSpPr/>
          <p:nvPr/>
        </p:nvSpPr>
        <p:spPr>
          <a:xfrm>
            <a:off x="7097876" y="297025"/>
            <a:ext cx="417483" cy="1557497"/>
          </a:xfrm>
          <a:prstGeom prst="wedgeRoundRectCallout">
            <a:avLst>
              <a:gd name="adj1" fmla="val 3217"/>
              <a:gd name="adj2" fmla="val 6187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1937</a:t>
            </a:r>
          </a:p>
        </p:txBody>
      </p:sp>
      <p:sp>
        <p:nvSpPr>
          <p:cNvPr id="6269" name="Облачко с текстом: прямоугольное со скругленными углами 6268">
            <a:extLst>
              <a:ext uri="{FF2B5EF4-FFF2-40B4-BE49-F238E27FC236}">
                <a16:creationId xmlns:a16="http://schemas.microsoft.com/office/drawing/2014/main" id="{8F48276B-D1C8-43F1-8DC4-D0485E0D8269}"/>
              </a:ext>
            </a:extLst>
          </p:cNvPr>
          <p:cNvSpPr/>
          <p:nvPr/>
        </p:nvSpPr>
        <p:spPr>
          <a:xfrm>
            <a:off x="7766675" y="297025"/>
            <a:ext cx="568964" cy="1452133"/>
          </a:xfrm>
          <a:prstGeom prst="wedgeRoundRectCallout">
            <a:avLst>
              <a:gd name="adj1" fmla="val -59877"/>
              <a:gd name="adj2" fmla="val 7514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1944 живет на Украине</a:t>
            </a: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36560C4F-E6B6-4E40-ACDE-7327B5930FAD}"/>
              </a:ext>
            </a:extLst>
          </p:cNvPr>
          <p:cNvSpPr/>
          <p:nvPr/>
        </p:nvSpPr>
        <p:spPr>
          <a:xfrm>
            <a:off x="6603622" y="139485"/>
            <a:ext cx="472027" cy="1695537"/>
          </a:xfrm>
          <a:prstGeom prst="wedgeRoundRectCallout">
            <a:avLst>
              <a:gd name="adj1" fmla="val -38715"/>
              <a:gd name="adj2" fmla="val 6498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1944г.р. Живет в </a:t>
            </a:r>
            <a:r>
              <a:rPr lang="ru-RU" sz="1600" dirty="0" err="1"/>
              <a:t>Ростовск</a:t>
            </a:r>
            <a:r>
              <a:rPr lang="ru-RU" sz="1600" dirty="0"/>
              <a:t>. </a:t>
            </a:r>
            <a:r>
              <a:rPr lang="ru-RU" sz="1600" dirty="0" err="1"/>
              <a:t>обл</a:t>
            </a:r>
            <a:endParaRPr lang="ru-RU" sz="1600" dirty="0"/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14F3FBB7-F88E-40CB-BB38-4FBDA234706B}"/>
              </a:ext>
            </a:extLst>
          </p:cNvPr>
          <p:cNvSpPr/>
          <p:nvPr/>
        </p:nvSpPr>
        <p:spPr>
          <a:xfrm>
            <a:off x="6088211" y="-54448"/>
            <a:ext cx="437857" cy="1881444"/>
          </a:xfrm>
          <a:prstGeom prst="wedgeRoundRectCallout">
            <a:avLst>
              <a:gd name="adj1" fmla="val 2477"/>
              <a:gd name="adj2" fmla="val 59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Жил в Ганцевичах. Имеет дочь</a:t>
            </a: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CD9D7BAB-4BD4-4DA4-8D36-78ACEE871039}"/>
              </a:ext>
            </a:extLst>
          </p:cNvPr>
          <p:cNvSpPr/>
          <p:nvPr/>
        </p:nvSpPr>
        <p:spPr>
          <a:xfrm>
            <a:off x="5591185" y="-54448"/>
            <a:ext cx="417253" cy="1819901"/>
          </a:xfrm>
          <a:prstGeom prst="wedgeRoundRectCallout">
            <a:avLst>
              <a:gd name="adj1" fmla="val -14090"/>
              <a:gd name="adj2" fmla="val 6172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1936 г.р. Имеет 3 дочки</a:t>
            </a: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FE5FFDF3-67D5-4A5F-BD80-775CE61B246A}"/>
              </a:ext>
            </a:extLst>
          </p:cNvPr>
          <p:cNvSpPr/>
          <p:nvPr/>
        </p:nvSpPr>
        <p:spPr>
          <a:xfrm>
            <a:off x="5064681" y="-82294"/>
            <a:ext cx="436090" cy="1859933"/>
          </a:xfrm>
          <a:prstGeom prst="wedgeRoundRectCallout">
            <a:avLst>
              <a:gd name="adj1" fmla="val 1748"/>
              <a:gd name="adj2" fmla="val 6098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2 сына, 3 дочки умерла в 2001</a:t>
            </a: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905D33A5-C572-4496-B865-93A53F3D158B}"/>
              </a:ext>
            </a:extLst>
          </p:cNvPr>
          <p:cNvSpPr/>
          <p:nvPr/>
        </p:nvSpPr>
        <p:spPr>
          <a:xfrm>
            <a:off x="4640200" y="213197"/>
            <a:ext cx="332475" cy="1480614"/>
          </a:xfrm>
          <a:prstGeom prst="wedgeRoundRectCallout">
            <a:avLst>
              <a:gd name="adj1" fmla="val 42635"/>
              <a:gd name="adj2" fmla="val 7200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В </a:t>
            </a:r>
            <a:r>
              <a:rPr lang="ru-RU" sz="1600" dirty="0" err="1"/>
              <a:t>Ростовск</a:t>
            </a:r>
            <a:r>
              <a:rPr lang="ru-RU" sz="1600" dirty="0"/>
              <a:t>. </a:t>
            </a:r>
            <a:r>
              <a:rPr lang="ru-RU" sz="1600" dirty="0" err="1"/>
              <a:t>обл</a:t>
            </a:r>
            <a:endParaRPr lang="ru-RU" sz="1600" dirty="0"/>
          </a:p>
        </p:txBody>
      </p:sp>
      <p:sp>
        <p:nvSpPr>
          <p:cNvPr id="24" name="Облачко с текстом: прямоугольное со скругленными углами 23">
            <a:extLst>
              <a:ext uri="{FF2B5EF4-FFF2-40B4-BE49-F238E27FC236}">
                <a16:creationId xmlns:a16="http://schemas.microsoft.com/office/drawing/2014/main" id="{EBA13634-5426-441B-8679-795D3296E5EE}"/>
              </a:ext>
            </a:extLst>
          </p:cNvPr>
          <p:cNvSpPr/>
          <p:nvPr/>
        </p:nvSpPr>
        <p:spPr>
          <a:xfrm>
            <a:off x="4196599" y="195345"/>
            <a:ext cx="345409" cy="1516319"/>
          </a:xfrm>
          <a:prstGeom prst="wedgeRoundRectCallout">
            <a:avLst>
              <a:gd name="adj1" fmla="val 36186"/>
              <a:gd name="adj2" fmla="val 6806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В </a:t>
            </a:r>
            <a:r>
              <a:rPr lang="ru-RU" sz="1600" dirty="0" err="1"/>
              <a:t>Ростовск</a:t>
            </a:r>
            <a:r>
              <a:rPr lang="ru-RU" sz="1600" dirty="0"/>
              <a:t>. </a:t>
            </a:r>
            <a:r>
              <a:rPr lang="ru-RU" sz="1600" dirty="0" err="1"/>
              <a:t>обл</a:t>
            </a:r>
            <a:endParaRPr lang="ru-RU" sz="1600" dirty="0"/>
          </a:p>
        </p:txBody>
      </p:sp>
      <p:sp>
        <p:nvSpPr>
          <p:cNvPr id="48" name="Облачко с текстом: прямоугольное со скругленными углами 47">
            <a:extLst>
              <a:ext uri="{FF2B5EF4-FFF2-40B4-BE49-F238E27FC236}">
                <a16:creationId xmlns:a16="http://schemas.microsoft.com/office/drawing/2014/main" id="{2347E299-310C-4F0D-AC96-05F32387A7B5}"/>
              </a:ext>
            </a:extLst>
          </p:cNvPr>
          <p:cNvSpPr/>
          <p:nvPr/>
        </p:nvSpPr>
        <p:spPr>
          <a:xfrm>
            <a:off x="3786100" y="188437"/>
            <a:ext cx="332777" cy="1502251"/>
          </a:xfrm>
          <a:prstGeom prst="wedgeRoundRectCallout">
            <a:avLst>
              <a:gd name="adj1" fmla="val 58070"/>
              <a:gd name="adj2" fmla="val 70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Живет в Гродно</a:t>
            </a:r>
          </a:p>
        </p:txBody>
      </p:sp>
      <p:sp>
        <p:nvSpPr>
          <p:cNvPr id="50" name="Облачко с текстом: прямоугольное со скругленными углами 49">
            <a:extLst>
              <a:ext uri="{FF2B5EF4-FFF2-40B4-BE49-F238E27FC236}">
                <a16:creationId xmlns:a16="http://schemas.microsoft.com/office/drawing/2014/main" id="{75D374FD-7E83-409F-9CF6-47384FA91902}"/>
              </a:ext>
            </a:extLst>
          </p:cNvPr>
          <p:cNvSpPr/>
          <p:nvPr/>
        </p:nvSpPr>
        <p:spPr>
          <a:xfrm>
            <a:off x="3242348" y="1"/>
            <a:ext cx="459049" cy="1791636"/>
          </a:xfrm>
          <a:prstGeom prst="wedgeRoundRectCallout">
            <a:avLst>
              <a:gd name="adj1" fmla="val 4161"/>
              <a:gd name="adj2" fmla="val 6014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Пропал без вести в 50-х </a:t>
            </a:r>
            <a:r>
              <a:rPr lang="ru-RU" sz="1600" dirty="0" err="1"/>
              <a:t>гг</a:t>
            </a:r>
            <a:endParaRPr lang="ru-RU" sz="1600" dirty="0"/>
          </a:p>
        </p:txBody>
      </p:sp>
      <p:sp>
        <p:nvSpPr>
          <p:cNvPr id="52" name="Облачко с текстом: прямоугольное со скругленными углами 51">
            <a:extLst>
              <a:ext uri="{FF2B5EF4-FFF2-40B4-BE49-F238E27FC236}">
                <a16:creationId xmlns:a16="http://schemas.microsoft.com/office/drawing/2014/main" id="{8970FEB3-B682-4E44-A17B-4C32679F7433}"/>
              </a:ext>
            </a:extLst>
          </p:cNvPr>
          <p:cNvSpPr/>
          <p:nvPr/>
        </p:nvSpPr>
        <p:spPr>
          <a:xfrm>
            <a:off x="2670894" y="0"/>
            <a:ext cx="502467" cy="1742123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Имеет 2 сына. Умер в 2000</a:t>
            </a:r>
          </a:p>
        </p:txBody>
      </p:sp>
      <p:sp>
        <p:nvSpPr>
          <p:cNvPr id="54" name="Облачко с текстом: прямоугольное со скругленными углами 53">
            <a:extLst>
              <a:ext uri="{FF2B5EF4-FFF2-40B4-BE49-F238E27FC236}">
                <a16:creationId xmlns:a16="http://schemas.microsoft.com/office/drawing/2014/main" id="{1E30CD21-347E-4875-BFE3-90D905295068}"/>
              </a:ext>
            </a:extLst>
          </p:cNvPr>
          <p:cNvSpPr/>
          <p:nvPr/>
        </p:nvSpPr>
        <p:spPr>
          <a:xfrm>
            <a:off x="2152720" y="-20975"/>
            <a:ext cx="453108" cy="1711664"/>
          </a:xfrm>
          <a:prstGeom prst="wedgeRoundRectCallout">
            <a:avLst>
              <a:gd name="adj1" fmla="val 11475"/>
              <a:gd name="adj2" fmla="val 6371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Имеет 2 дочки. 1944г.р. </a:t>
            </a:r>
          </a:p>
        </p:txBody>
      </p:sp>
      <p:sp>
        <p:nvSpPr>
          <p:cNvPr id="56" name="Облачко с текстом: прямоугольное со скругленными углами 55">
            <a:extLst>
              <a:ext uri="{FF2B5EF4-FFF2-40B4-BE49-F238E27FC236}">
                <a16:creationId xmlns:a16="http://schemas.microsoft.com/office/drawing/2014/main" id="{4B2C8B0B-2A3A-4043-A058-B35D2DBC99C3}"/>
              </a:ext>
            </a:extLst>
          </p:cNvPr>
          <p:cNvSpPr/>
          <p:nvPr/>
        </p:nvSpPr>
        <p:spPr>
          <a:xfrm>
            <a:off x="1490753" y="-264182"/>
            <a:ext cx="636000" cy="2009318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400" dirty="0"/>
              <a:t>2 сына. 1944г.р. Директор школы в Воронеже</a:t>
            </a:r>
          </a:p>
        </p:txBody>
      </p:sp>
      <p:sp>
        <p:nvSpPr>
          <p:cNvPr id="58" name="Облачко с текстом: прямоугольное со скругленными углами 57">
            <a:extLst>
              <a:ext uri="{FF2B5EF4-FFF2-40B4-BE49-F238E27FC236}">
                <a16:creationId xmlns:a16="http://schemas.microsoft.com/office/drawing/2014/main" id="{CD3E7BFC-5913-4C2C-9618-8AB67B2BB1A8}"/>
              </a:ext>
            </a:extLst>
          </p:cNvPr>
          <p:cNvSpPr/>
          <p:nvPr/>
        </p:nvSpPr>
        <p:spPr>
          <a:xfrm>
            <a:off x="1142662" y="0"/>
            <a:ext cx="305467" cy="1711664"/>
          </a:xfrm>
          <a:prstGeom prst="wedgeRoundRectCallout">
            <a:avLst>
              <a:gd name="adj1" fmla="val 9322"/>
              <a:gd name="adj2" fmla="val 6332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1 сын и 1 дочь</a:t>
            </a:r>
          </a:p>
        </p:txBody>
      </p:sp>
      <p:sp>
        <p:nvSpPr>
          <p:cNvPr id="60" name="Облачко с текстом: прямоугольное со скругленными углами 59">
            <a:extLst>
              <a:ext uri="{FF2B5EF4-FFF2-40B4-BE49-F238E27FC236}">
                <a16:creationId xmlns:a16="http://schemas.microsoft.com/office/drawing/2014/main" id="{03478356-6FE7-493C-B477-C66AD144AE66}"/>
              </a:ext>
            </a:extLst>
          </p:cNvPr>
          <p:cNvSpPr/>
          <p:nvPr/>
        </p:nvSpPr>
        <p:spPr>
          <a:xfrm>
            <a:off x="663131" y="-28617"/>
            <a:ext cx="403108" cy="1698024"/>
          </a:xfrm>
          <a:prstGeom prst="wedgeRoundRectCallout">
            <a:avLst>
              <a:gd name="adj1" fmla="val 10156"/>
              <a:gd name="adj2" fmla="val 625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5 сыновей</a:t>
            </a:r>
          </a:p>
        </p:txBody>
      </p:sp>
      <p:sp>
        <p:nvSpPr>
          <p:cNvPr id="62" name="Облачко с текстом: прямоугольное со скругленными углами 61">
            <a:extLst>
              <a:ext uri="{FF2B5EF4-FFF2-40B4-BE49-F238E27FC236}">
                <a16:creationId xmlns:a16="http://schemas.microsoft.com/office/drawing/2014/main" id="{DFB9C693-E310-4C8E-BFDA-F39D4C917533}"/>
              </a:ext>
            </a:extLst>
          </p:cNvPr>
          <p:cNvSpPr/>
          <p:nvPr/>
        </p:nvSpPr>
        <p:spPr>
          <a:xfrm>
            <a:off x="215913" y="0"/>
            <a:ext cx="374930" cy="1606582"/>
          </a:xfrm>
          <a:prstGeom prst="wedgeRoundRectCallout">
            <a:avLst>
              <a:gd name="adj1" fmla="val -1774"/>
              <a:gd name="adj2" fmla="val 6863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3 дочки</a:t>
            </a:r>
          </a:p>
        </p:txBody>
      </p:sp>
    </p:spTree>
    <p:extLst>
      <p:ext uri="{BB962C8B-B14F-4D97-AF65-F5344CB8AC3E}">
        <p14:creationId xmlns:p14="http://schemas.microsoft.com/office/powerpoint/2010/main" val="587223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Генеалогическое древо в формате Gimp - PDF Скачать Бесплатно">
            <a:extLst>
              <a:ext uri="{FF2B5EF4-FFF2-40B4-BE49-F238E27FC236}">
                <a16:creationId xmlns:a16="http://schemas.microsoft.com/office/drawing/2014/main" id="{13B56DC2-18B0-42AE-B8DD-72B9048C7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" y="-109680"/>
            <a:ext cx="12192001" cy="697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224244-957F-4A00-8780-8CF46176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82BA0D-9355-4403-B8F8-22522A68DFCE}"/>
              </a:ext>
            </a:extLst>
          </p:cNvPr>
          <p:cNvSpPr/>
          <p:nvPr/>
        </p:nvSpPr>
        <p:spPr>
          <a:xfrm>
            <a:off x="4475089" y="5685804"/>
            <a:ext cx="3541485" cy="9579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Язэп</a:t>
            </a:r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ru-RU" sz="2000" dirty="0"/>
              <a:t>Ярошевич Иосиф Игнатович (прожил 90 лет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46080F1-05DC-402E-9E41-DB05F4B78AB6}"/>
              </a:ext>
            </a:extLst>
          </p:cNvPr>
          <p:cNvSpPr/>
          <p:nvPr/>
        </p:nvSpPr>
        <p:spPr>
          <a:xfrm>
            <a:off x="5881113" y="4809162"/>
            <a:ext cx="4727204" cy="6386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Иван</a:t>
            </a:r>
            <a:r>
              <a:rPr lang="ru-RU" dirty="0"/>
              <a:t>  (прожил около 75 лет)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FB7F79F-7E84-4D2D-97B8-9463C07B85E0}"/>
              </a:ext>
            </a:extLst>
          </p:cNvPr>
          <p:cNvSpPr/>
          <p:nvPr/>
        </p:nvSpPr>
        <p:spPr>
          <a:xfrm>
            <a:off x="3112913" y="4860396"/>
            <a:ext cx="2525262" cy="6386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Василий </a:t>
            </a:r>
            <a:r>
              <a:rPr lang="ru-RU" sz="2000" dirty="0"/>
              <a:t>(1872- 07.04.1958)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E247DEF-2B34-432A-B889-916BCC85F534}"/>
              </a:ext>
            </a:extLst>
          </p:cNvPr>
          <p:cNvSpPr/>
          <p:nvPr/>
        </p:nvSpPr>
        <p:spPr>
          <a:xfrm>
            <a:off x="307697" y="5002325"/>
            <a:ext cx="2734994" cy="9074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Татьяна</a:t>
            </a:r>
            <a:r>
              <a:rPr lang="ru-RU" dirty="0"/>
              <a:t> (прожила около 70 лет), муж Снопик Иосиф</a:t>
            </a:r>
          </a:p>
        </p:txBody>
      </p:sp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31D804A1-3EBA-430C-BA23-3187DBE6DBF1}"/>
              </a:ext>
            </a:extLst>
          </p:cNvPr>
          <p:cNvSpPr/>
          <p:nvPr/>
        </p:nvSpPr>
        <p:spPr>
          <a:xfrm>
            <a:off x="8128000" y="5685804"/>
            <a:ext cx="3225800" cy="957942"/>
          </a:xfrm>
          <a:prstGeom prst="wedgeRoundRectCallout">
            <a:avLst>
              <a:gd name="adj1" fmla="val -47830"/>
              <a:gd name="adj2" fmla="val -7537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Был женат 2 раза. Первая жена - Прасковья. Вторая - Софья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1E4AA11-E3C8-49B3-9D80-43AC2ACA6C1A}"/>
              </a:ext>
            </a:extLst>
          </p:cNvPr>
          <p:cNvSpPr/>
          <p:nvPr/>
        </p:nvSpPr>
        <p:spPr>
          <a:xfrm>
            <a:off x="2322286" y="4180114"/>
            <a:ext cx="3439885" cy="4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От Прасковьи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64707D3-F26F-40F8-8A2F-EE7F998DDCFD}"/>
              </a:ext>
            </a:extLst>
          </p:cNvPr>
          <p:cNvSpPr/>
          <p:nvPr/>
        </p:nvSpPr>
        <p:spPr>
          <a:xfrm>
            <a:off x="7649029" y="4180114"/>
            <a:ext cx="3606464" cy="4199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От Софьи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C7A7D43-D645-44D7-AF90-0488326B0733}"/>
              </a:ext>
            </a:extLst>
          </p:cNvPr>
          <p:cNvCxnSpPr/>
          <p:nvPr/>
        </p:nvCxnSpPr>
        <p:spPr>
          <a:xfrm>
            <a:off x="2989943" y="5685804"/>
            <a:ext cx="1485146" cy="45373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75E26EF-88DB-4379-8069-485D459BC856}"/>
              </a:ext>
            </a:extLst>
          </p:cNvPr>
          <p:cNvCxnSpPr>
            <a:cxnSpLocks/>
          </p:cNvCxnSpPr>
          <p:nvPr/>
        </p:nvCxnSpPr>
        <p:spPr>
          <a:xfrm>
            <a:off x="4949371" y="5526145"/>
            <a:ext cx="362858" cy="168982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F0BCFE9-00AF-4B19-A29F-136FED47C591}"/>
              </a:ext>
            </a:extLst>
          </p:cNvPr>
          <p:cNvCxnSpPr/>
          <p:nvPr/>
        </p:nvCxnSpPr>
        <p:spPr>
          <a:xfrm flipH="1">
            <a:off x="7155543" y="5500915"/>
            <a:ext cx="362857" cy="18488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5FD02AB6-B1AE-4D82-B267-ABCA6F44F244}"/>
              </a:ext>
            </a:extLst>
          </p:cNvPr>
          <p:cNvCxnSpPr/>
          <p:nvPr/>
        </p:nvCxnSpPr>
        <p:spPr>
          <a:xfrm>
            <a:off x="5515429" y="4633853"/>
            <a:ext cx="1901371" cy="21738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9A4D7448-0624-4123-B29D-7B8650E423A6}"/>
              </a:ext>
            </a:extLst>
          </p:cNvPr>
          <p:cNvCxnSpPr/>
          <p:nvPr/>
        </p:nvCxnSpPr>
        <p:spPr>
          <a:xfrm flipH="1">
            <a:off x="8618808" y="4657356"/>
            <a:ext cx="917078" cy="14620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BC1D523-E939-412B-94F0-F9AAA0C76A66}"/>
              </a:ext>
            </a:extLst>
          </p:cNvPr>
          <p:cNvSpPr/>
          <p:nvPr/>
        </p:nvSpPr>
        <p:spPr>
          <a:xfrm>
            <a:off x="886487" y="2612702"/>
            <a:ext cx="587119" cy="13831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дочь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052EC64-C9FF-441B-BBFA-4B6CF7BB76A6}"/>
              </a:ext>
            </a:extLst>
          </p:cNvPr>
          <p:cNvSpPr/>
          <p:nvPr/>
        </p:nvSpPr>
        <p:spPr>
          <a:xfrm>
            <a:off x="1624400" y="2597252"/>
            <a:ext cx="587119" cy="13354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Агафья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7DF7B3F-C3C4-4A3E-8BA4-E662E6870218}"/>
              </a:ext>
            </a:extLst>
          </p:cNvPr>
          <p:cNvSpPr/>
          <p:nvPr/>
        </p:nvSpPr>
        <p:spPr>
          <a:xfrm>
            <a:off x="2576474" y="2593619"/>
            <a:ext cx="587120" cy="13223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 err="1"/>
              <a:t>Майсей</a:t>
            </a:r>
            <a:endParaRPr lang="ru-RU" sz="24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6460135-B800-4D5D-A234-266E09539653}"/>
              </a:ext>
            </a:extLst>
          </p:cNvPr>
          <p:cNvSpPr/>
          <p:nvPr/>
        </p:nvSpPr>
        <p:spPr>
          <a:xfrm>
            <a:off x="3589160" y="2585183"/>
            <a:ext cx="635823" cy="13453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Василий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A25FB6C-C1D2-4A03-8173-9E080A0BD800}"/>
              </a:ext>
            </a:extLst>
          </p:cNvPr>
          <p:cNvSpPr/>
          <p:nvPr/>
        </p:nvSpPr>
        <p:spPr>
          <a:xfrm>
            <a:off x="4567694" y="2593619"/>
            <a:ext cx="613460" cy="13427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сын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BDDF804-1960-4502-B140-B4B87103E79C}"/>
              </a:ext>
            </a:extLst>
          </p:cNvPr>
          <p:cNvSpPr/>
          <p:nvPr/>
        </p:nvSpPr>
        <p:spPr>
          <a:xfrm>
            <a:off x="5478417" y="2604929"/>
            <a:ext cx="602343" cy="13412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Ксения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18C6F02-6C5D-4E9B-AB72-A6B9A709ABB9}"/>
              </a:ext>
            </a:extLst>
          </p:cNvPr>
          <p:cNvSpPr/>
          <p:nvPr/>
        </p:nvSpPr>
        <p:spPr>
          <a:xfrm>
            <a:off x="11225958" y="2604929"/>
            <a:ext cx="700651" cy="13255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Адам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7969E8A3-D169-4164-B9C7-75928E3DC9F3}"/>
              </a:ext>
            </a:extLst>
          </p:cNvPr>
          <p:cNvSpPr/>
          <p:nvPr/>
        </p:nvSpPr>
        <p:spPr>
          <a:xfrm>
            <a:off x="10094623" y="2525260"/>
            <a:ext cx="700651" cy="13577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Ольга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F60F60C-2EE3-4F94-B127-E9101B231720}"/>
              </a:ext>
            </a:extLst>
          </p:cNvPr>
          <p:cNvSpPr/>
          <p:nvPr/>
        </p:nvSpPr>
        <p:spPr>
          <a:xfrm>
            <a:off x="8963289" y="2577442"/>
            <a:ext cx="700651" cy="13359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Настя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D7A5E3A-DC47-4C5D-AB2D-3A2E63091BDD}"/>
              </a:ext>
            </a:extLst>
          </p:cNvPr>
          <p:cNvSpPr/>
          <p:nvPr/>
        </p:nvSpPr>
        <p:spPr>
          <a:xfrm>
            <a:off x="7909314" y="2558017"/>
            <a:ext cx="700651" cy="13828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Анна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DC93E18-1ED4-406A-A517-62974006735B}"/>
              </a:ext>
            </a:extLst>
          </p:cNvPr>
          <p:cNvSpPr/>
          <p:nvPr/>
        </p:nvSpPr>
        <p:spPr>
          <a:xfrm>
            <a:off x="6885267" y="2593619"/>
            <a:ext cx="724235" cy="13522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/>
              <a:t>Василиса</a:t>
            </a: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43E12345-74F1-41C1-BAD9-CE7409D81077}"/>
              </a:ext>
            </a:extLst>
          </p:cNvPr>
          <p:cNvCxnSpPr>
            <a:stCxn id="27" idx="2"/>
          </p:cNvCxnSpPr>
          <p:nvPr/>
        </p:nvCxnSpPr>
        <p:spPr>
          <a:xfrm flipH="1">
            <a:off x="5550661" y="3946155"/>
            <a:ext cx="228928" cy="17239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B5F85B9F-CBD5-4B65-813E-15471F03D280}"/>
              </a:ext>
            </a:extLst>
          </p:cNvPr>
          <p:cNvCxnSpPr>
            <a:stCxn id="26" idx="2"/>
          </p:cNvCxnSpPr>
          <p:nvPr/>
        </p:nvCxnSpPr>
        <p:spPr>
          <a:xfrm flipH="1">
            <a:off x="4652039" y="3936368"/>
            <a:ext cx="222385" cy="18335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028DC90C-30FE-4CB9-A761-C963F84C05EA}"/>
              </a:ext>
            </a:extLst>
          </p:cNvPr>
          <p:cNvCxnSpPr/>
          <p:nvPr/>
        </p:nvCxnSpPr>
        <p:spPr>
          <a:xfrm>
            <a:off x="3813313" y="3972580"/>
            <a:ext cx="164646" cy="21985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C9CFB589-2B2E-4C38-83E6-556EA138DE01}"/>
              </a:ext>
            </a:extLst>
          </p:cNvPr>
          <p:cNvCxnSpPr/>
          <p:nvPr/>
        </p:nvCxnSpPr>
        <p:spPr>
          <a:xfrm>
            <a:off x="2912807" y="3962923"/>
            <a:ext cx="316851" cy="18682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94EA06DF-F837-4821-8DD0-156336678437}"/>
              </a:ext>
            </a:extLst>
          </p:cNvPr>
          <p:cNvCxnSpPr>
            <a:cxnSpLocks/>
          </p:cNvCxnSpPr>
          <p:nvPr/>
        </p:nvCxnSpPr>
        <p:spPr>
          <a:xfrm>
            <a:off x="2041506" y="3915008"/>
            <a:ext cx="581140" cy="21711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EEA12540-6944-4491-8536-7FAF61434CF1}"/>
              </a:ext>
            </a:extLst>
          </p:cNvPr>
          <p:cNvCxnSpPr>
            <a:cxnSpLocks/>
          </p:cNvCxnSpPr>
          <p:nvPr/>
        </p:nvCxnSpPr>
        <p:spPr>
          <a:xfrm>
            <a:off x="1324279" y="3972085"/>
            <a:ext cx="1015555" cy="3058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43DDE200-C692-43DD-8E77-D98DDA2B539F}"/>
              </a:ext>
            </a:extLst>
          </p:cNvPr>
          <p:cNvCxnSpPr/>
          <p:nvPr/>
        </p:nvCxnSpPr>
        <p:spPr>
          <a:xfrm>
            <a:off x="7465024" y="3944221"/>
            <a:ext cx="441414" cy="20552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506359EE-619D-4477-AE51-CBB56359DC4E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8259640" y="3940914"/>
            <a:ext cx="400586" cy="21711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3C96264C-5826-4D18-8462-9FF381910CC4}"/>
              </a:ext>
            </a:extLst>
          </p:cNvPr>
          <p:cNvCxnSpPr>
            <a:stCxn id="31" idx="2"/>
          </p:cNvCxnSpPr>
          <p:nvPr/>
        </p:nvCxnSpPr>
        <p:spPr>
          <a:xfrm flipH="1">
            <a:off x="9128761" y="3913427"/>
            <a:ext cx="184854" cy="20353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4CC4C78D-E18B-4376-89B4-D53D49FF9C6A}"/>
              </a:ext>
            </a:extLst>
          </p:cNvPr>
          <p:cNvCxnSpPr>
            <a:cxnSpLocks/>
          </p:cNvCxnSpPr>
          <p:nvPr/>
        </p:nvCxnSpPr>
        <p:spPr>
          <a:xfrm flipH="1">
            <a:off x="10000446" y="3905061"/>
            <a:ext cx="444502" cy="25501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38100AF8-BB96-4B8A-A9CA-A0975E39E1F9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10942614" y="3930492"/>
            <a:ext cx="633670" cy="23399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173" name="Прямоугольник 7172">
            <a:extLst>
              <a:ext uri="{FF2B5EF4-FFF2-40B4-BE49-F238E27FC236}">
                <a16:creationId xmlns:a16="http://schemas.microsoft.com/office/drawing/2014/main" id="{74CAE3BB-7A7C-4F6E-BA93-F57A3E99ECEA}"/>
              </a:ext>
            </a:extLst>
          </p:cNvPr>
          <p:cNvSpPr/>
          <p:nvPr/>
        </p:nvSpPr>
        <p:spPr>
          <a:xfrm>
            <a:off x="11684000" y="1364343"/>
            <a:ext cx="242609" cy="10065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Иван</a:t>
            </a:r>
          </a:p>
        </p:txBody>
      </p:sp>
      <p:sp>
        <p:nvSpPr>
          <p:cNvPr id="7174" name="Прямоугольник 7173">
            <a:extLst>
              <a:ext uri="{FF2B5EF4-FFF2-40B4-BE49-F238E27FC236}">
                <a16:creationId xmlns:a16="http://schemas.microsoft.com/office/drawing/2014/main" id="{12E41751-EDF8-473E-8329-2C2253A7C6CA}"/>
              </a:ext>
            </a:extLst>
          </p:cNvPr>
          <p:cNvSpPr/>
          <p:nvPr/>
        </p:nvSpPr>
        <p:spPr>
          <a:xfrm>
            <a:off x="11353800" y="1378857"/>
            <a:ext cx="222484" cy="9920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Мария</a:t>
            </a:r>
          </a:p>
        </p:txBody>
      </p:sp>
      <p:sp>
        <p:nvSpPr>
          <p:cNvPr id="7175" name="Прямоугольник 7174">
            <a:extLst>
              <a:ext uri="{FF2B5EF4-FFF2-40B4-BE49-F238E27FC236}">
                <a16:creationId xmlns:a16="http://schemas.microsoft.com/office/drawing/2014/main" id="{835EA6B9-DC1B-4604-85E1-2AB7397BFBC1}"/>
              </a:ext>
            </a:extLst>
          </p:cNvPr>
          <p:cNvSpPr/>
          <p:nvPr/>
        </p:nvSpPr>
        <p:spPr>
          <a:xfrm>
            <a:off x="11009270" y="1364343"/>
            <a:ext cx="242609" cy="10448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Василий</a:t>
            </a:r>
          </a:p>
        </p:txBody>
      </p:sp>
      <p:sp>
        <p:nvSpPr>
          <p:cNvPr id="7177" name="Прямоугольник 7176">
            <a:extLst>
              <a:ext uri="{FF2B5EF4-FFF2-40B4-BE49-F238E27FC236}">
                <a16:creationId xmlns:a16="http://schemas.microsoft.com/office/drawing/2014/main" id="{2BDE6A79-F6CB-46EF-AE80-2403F3F2E0A1}"/>
              </a:ext>
            </a:extLst>
          </p:cNvPr>
          <p:cNvSpPr/>
          <p:nvPr/>
        </p:nvSpPr>
        <p:spPr>
          <a:xfrm>
            <a:off x="10631713" y="1375446"/>
            <a:ext cx="269841" cy="10337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Николай</a:t>
            </a:r>
          </a:p>
        </p:txBody>
      </p:sp>
      <p:sp>
        <p:nvSpPr>
          <p:cNvPr id="7178" name="Прямоугольник 7177">
            <a:extLst>
              <a:ext uri="{FF2B5EF4-FFF2-40B4-BE49-F238E27FC236}">
                <a16:creationId xmlns:a16="http://schemas.microsoft.com/office/drawing/2014/main" id="{3BB5F37D-CD55-4C45-A1AC-0C65A2CA5028}"/>
              </a:ext>
            </a:extLst>
          </p:cNvPr>
          <p:cNvSpPr/>
          <p:nvPr/>
        </p:nvSpPr>
        <p:spPr>
          <a:xfrm>
            <a:off x="10154819" y="1278614"/>
            <a:ext cx="269841" cy="10448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Нина</a:t>
            </a:r>
          </a:p>
        </p:txBody>
      </p:sp>
      <p:sp>
        <p:nvSpPr>
          <p:cNvPr id="7179" name="Прямоугольник 7178">
            <a:extLst>
              <a:ext uri="{FF2B5EF4-FFF2-40B4-BE49-F238E27FC236}">
                <a16:creationId xmlns:a16="http://schemas.microsoft.com/office/drawing/2014/main" id="{8B13644C-358A-411A-BAAE-D0D36A4A0315}"/>
              </a:ext>
            </a:extLst>
          </p:cNvPr>
          <p:cNvSpPr/>
          <p:nvPr/>
        </p:nvSpPr>
        <p:spPr>
          <a:xfrm>
            <a:off x="9793513" y="1395773"/>
            <a:ext cx="275636" cy="9751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Мария</a:t>
            </a:r>
          </a:p>
        </p:txBody>
      </p:sp>
      <p:sp>
        <p:nvSpPr>
          <p:cNvPr id="7180" name="Прямоугольник 7179">
            <a:extLst>
              <a:ext uri="{FF2B5EF4-FFF2-40B4-BE49-F238E27FC236}">
                <a16:creationId xmlns:a16="http://schemas.microsoft.com/office/drawing/2014/main" id="{2D385DEB-F82B-489E-8C47-DE65D560403C}"/>
              </a:ext>
            </a:extLst>
          </p:cNvPr>
          <p:cNvSpPr/>
          <p:nvPr/>
        </p:nvSpPr>
        <p:spPr>
          <a:xfrm>
            <a:off x="9384122" y="1395773"/>
            <a:ext cx="275636" cy="10134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Иван</a:t>
            </a:r>
          </a:p>
        </p:txBody>
      </p:sp>
      <p:sp>
        <p:nvSpPr>
          <p:cNvPr id="7181" name="Облачко с текстом: прямоугольное со скругленными углами 7180">
            <a:extLst>
              <a:ext uri="{FF2B5EF4-FFF2-40B4-BE49-F238E27FC236}">
                <a16:creationId xmlns:a16="http://schemas.microsoft.com/office/drawing/2014/main" id="{0B09E134-5702-45BC-8B23-78FCAEFAFD82}"/>
              </a:ext>
            </a:extLst>
          </p:cNvPr>
          <p:cNvSpPr/>
          <p:nvPr/>
        </p:nvSpPr>
        <p:spPr>
          <a:xfrm>
            <a:off x="8853392" y="1356705"/>
            <a:ext cx="508000" cy="1044836"/>
          </a:xfrm>
          <a:prstGeom prst="wedgeRoundRectCallout">
            <a:avLst>
              <a:gd name="adj1" fmla="val 33393"/>
              <a:gd name="adj2" fmla="val 7000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Без потомства</a:t>
            </a:r>
          </a:p>
        </p:txBody>
      </p:sp>
      <p:sp>
        <p:nvSpPr>
          <p:cNvPr id="7182" name="Прямоугольник 7181">
            <a:extLst>
              <a:ext uri="{FF2B5EF4-FFF2-40B4-BE49-F238E27FC236}">
                <a16:creationId xmlns:a16="http://schemas.microsoft.com/office/drawing/2014/main" id="{B8E48836-2FE5-42CC-B29B-E80A1DF54875}"/>
              </a:ext>
            </a:extLst>
          </p:cNvPr>
          <p:cNvSpPr/>
          <p:nvPr/>
        </p:nvSpPr>
        <p:spPr>
          <a:xfrm>
            <a:off x="8523192" y="1364343"/>
            <a:ext cx="275636" cy="10448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Григорий</a:t>
            </a:r>
          </a:p>
        </p:txBody>
      </p:sp>
      <p:sp>
        <p:nvSpPr>
          <p:cNvPr id="7183" name="Прямоугольник 7182">
            <a:extLst>
              <a:ext uri="{FF2B5EF4-FFF2-40B4-BE49-F238E27FC236}">
                <a16:creationId xmlns:a16="http://schemas.microsoft.com/office/drawing/2014/main" id="{E613D23A-E89E-40B9-9F1E-430E1314E91E}"/>
              </a:ext>
            </a:extLst>
          </p:cNvPr>
          <p:cNvSpPr/>
          <p:nvPr/>
        </p:nvSpPr>
        <p:spPr>
          <a:xfrm>
            <a:off x="8151069" y="1385008"/>
            <a:ext cx="275636" cy="10332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Василий</a:t>
            </a:r>
          </a:p>
        </p:txBody>
      </p:sp>
      <p:sp>
        <p:nvSpPr>
          <p:cNvPr id="7184" name="Прямоугольник 7183">
            <a:extLst>
              <a:ext uri="{FF2B5EF4-FFF2-40B4-BE49-F238E27FC236}">
                <a16:creationId xmlns:a16="http://schemas.microsoft.com/office/drawing/2014/main" id="{AB289371-1045-4B3F-B7A2-819636603DFA}"/>
              </a:ext>
            </a:extLst>
          </p:cNvPr>
          <p:cNvSpPr/>
          <p:nvPr/>
        </p:nvSpPr>
        <p:spPr>
          <a:xfrm>
            <a:off x="7742799" y="1399352"/>
            <a:ext cx="298667" cy="9859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Иван</a:t>
            </a:r>
          </a:p>
        </p:txBody>
      </p:sp>
      <p:sp>
        <p:nvSpPr>
          <p:cNvPr id="7186" name="Прямоугольник 7185">
            <a:extLst>
              <a:ext uri="{FF2B5EF4-FFF2-40B4-BE49-F238E27FC236}">
                <a16:creationId xmlns:a16="http://schemas.microsoft.com/office/drawing/2014/main" id="{CEFA20B5-798A-4AE6-93A5-8EEE170F7F80}"/>
              </a:ext>
            </a:extLst>
          </p:cNvPr>
          <p:cNvSpPr/>
          <p:nvPr/>
        </p:nvSpPr>
        <p:spPr>
          <a:xfrm>
            <a:off x="7400286" y="1363058"/>
            <a:ext cx="275636" cy="10332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Алексей</a:t>
            </a:r>
          </a:p>
        </p:txBody>
      </p:sp>
      <p:sp>
        <p:nvSpPr>
          <p:cNvPr id="7187" name="Прямоугольник 7186">
            <a:extLst>
              <a:ext uri="{FF2B5EF4-FFF2-40B4-BE49-F238E27FC236}">
                <a16:creationId xmlns:a16="http://schemas.microsoft.com/office/drawing/2014/main" id="{1CC79EFB-CC2E-4E57-BB89-9DFC52708845}"/>
              </a:ext>
            </a:extLst>
          </p:cNvPr>
          <p:cNvSpPr/>
          <p:nvPr/>
        </p:nvSpPr>
        <p:spPr>
          <a:xfrm>
            <a:off x="7040365" y="1350051"/>
            <a:ext cx="275636" cy="10208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Николай</a:t>
            </a:r>
          </a:p>
        </p:txBody>
      </p:sp>
      <p:sp>
        <p:nvSpPr>
          <p:cNvPr id="7188" name="Облачко с текстом: прямоугольное со скругленными углами 7187">
            <a:extLst>
              <a:ext uri="{FF2B5EF4-FFF2-40B4-BE49-F238E27FC236}">
                <a16:creationId xmlns:a16="http://schemas.microsoft.com/office/drawing/2014/main" id="{AF90F69E-8A5D-4488-85B4-67980726BAB2}"/>
              </a:ext>
            </a:extLst>
          </p:cNvPr>
          <p:cNvSpPr/>
          <p:nvPr/>
        </p:nvSpPr>
        <p:spPr>
          <a:xfrm>
            <a:off x="6500529" y="1199696"/>
            <a:ext cx="485271" cy="1325563"/>
          </a:xfrm>
          <a:prstGeom prst="wedgeRoundRectCallout">
            <a:avLst>
              <a:gd name="adj1" fmla="val 29064"/>
              <a:gd name="adj2" fmla="val 6597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Без потомства</a:t>
            </a:r>
          </a:p>
        </p:txBody>
      </p:sp>
      <p:sp>
        <p:nvSpPr>
          <p:cNvPr id="7189" name="Облачко с текстом: прямоугольное со скругленными углами 7188">
            <a:extLst>
              <a:ext uri="{FF2B5EF4-FFF2-40B4-BE49-F238E27FC236}">
                <a16:creationId xmlns:a16="http://schemas.microsoft.com/office/drawing/2014/main" id="{89279D6F-4176-43F5-8FBF-B8799953AB59}"/>
              </a:ext>
            </a:extLst>
          </p:cNvPr>
          <p:cNvSpPr/>
          <p:nvPr/>
        </p:nvSpPr>
        <p:spPr>
          <a:xfrm>
            <a:off x="274496" y="2654848"/>
            <a:ext cx="423425" cy="1770743"/>
          </a:xfrm>
          <a:prstGeom prst="wedgeRoundRectCallout">
            <a:avLst>
              <a:gd name="adj1" fmla="val 92622"/>
              <a:gd name="adj2" fmla="val -7953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Умерла в раннем возрасте</a:t>
            </a:r>
          </a:p>
        </p:txBody>
      </p:sp>
      <p:sp>
        <p:nvSpPr>
          <p:cNvPr id="7190" name="Прямоугольник 7189">
            <a:extLst>
              <a:ext uri="{FF2B5EF4-FFF2-40B4-BE49-F238E27FC236}">
                <a16:creationId xmlns:a16="http://schemas.microsoft.com/office/drawing/2014/main" id="{38F84A18-93E6-43D1-A891-E03349A8768A}"/>
              </a:ext>
            </a:extLst>
          </p:cNvPr>
          <p:cNvSpPr/>
          <p:nvPr/>
        </p:nvSpPr>
        <p:spPr>
          <a:xfrm>
            <a:off x="841303" y="1292682"/>
            <a:ext cx="284043" cy="11231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Степан</a:t>
            </a:r>
          </a:p>
        </p:txBody>
      </p:sp>
      <p:sp>
        <p:nvSpPr>
          <p:cNvPr id="7191" name="Прямоугольник 7190">
            <a:extLst>
              <a:ext uri="{FF2B5EF4-FFF2-40B4-BE49-F238E27FC236}">
                <a16:creationId xmlns:a16="http://schemas.microsoft.com/office/drawing/2014/main" id="{F14871D3-D8D5-4A7C-A2C3-A5D7AB47B4D6}"/>
              </a:ext>
            </a:extLst>
          </p:cNvPr>
          <p:cNvSpPr/>
          <p:nvPr/>
        </p:nvSpPr>
        <p:spPr>
          <a:xfrm>
            <a:off x="1174246" y="1307995"/>
            <a:ext cx="256790" cy="10847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Анна</a:t>
            </a:r>
          </a:p>
        </p:txBody>
      </p:sp>
      <p:sp>
        <p:nvSpPr>
          <p:cNvPr id="7192" name="Прямоугольник 7191">
            <a:extLst>
              <a:ext uri="{FF2B5EF4-FFF2-40B4-BE49-F238E27FC236}">
                <a16:creationId xmlns:a16="http://schemas.microsoft.com/office/drawing/2014/main" id="{025D9430-E61B-4790-9988-9D34B4BF5E09}"/>
              </a:ext>
            </a:extLst>
          </p:cNvPr>
          <p:cNvSpPr/>
          <p:nvPr/>
        </p:nvSpPr>
        <p:spPr>
          <a:xfrm>
            <a:off x="1479936" y="1288793"/>
            <a:ext cx="264372" cy="11231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Вера</a:t>
            </a:r>
          </a:p>
        </p:txBody>
      </p:sp>
      <p:sp>
        <p:nvSpPr>
          <p:cNvPr id="7193" name="Прямоугольник 7192">
            <a:extLst>
              <a:ext uri="{FF2B5EF4-FFF2-40B4-BE49-F238E27FC236}">
                <a16:creationId xmlns:a16="http://schemas.microsoft.com/office/drawing/2014/main" id="{38438F10-01CF-4160-A764-D30C397661B2}"/>
              </a:ext>
            </a:extLst>
          </p:cNvPr>
          <p:cNvSpPr/>
          <p:nvPr/>
        </p:nvSpPr>
        <p:spPr>
          <a:xfrm>
            <a:off x="1785689" y="1291354"/>
            <a:ext cx="275301" cy="10977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Зоя</a:t>
            </a:r>
          </a:p>
        </p:txBody>
      </p:sp>
      <p:sp>
        <p:nvSpPr>
          <p:cNvPr id="7194" name="Прямоугольник 7193">
            <a:extLst>
              <a:ext uri="{FF2B5EF4-FFF2-40B4-BE49-F238E27FC236}">
                <a16:creationId xmlns:a16="http://schemas.microsoft.com/office/drawing/2014/main" id="{4A1F6CBD-A539-483C-99FA-5BE8C2E373D4}"/>
              </a:ext>
            </a:extLst>
          </p:cNvPr>
          <p:cNvSpPr/>
          <p:nvPr/>
        </p:nvSpPr>
        <p:spPr>
          <a:xfrm>
            <a:off x="2121824" y="1307995"/>
            <a:ext cx="249385" cy="10847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Евдокия</a:t>
            </a:r>
          </a:p>
        </p:txBody>
      </p:sp>
      <p:sp>
        <p:nvSpPr>
          <p:cNvPr id="7195" name="Прямоугольник 7194">
            <a:extLst>
              <a:ext uri="{FF2B5EF4-FFF2-40B4-BE49-F238E27FC236}">
                <a16:creationId xmlns:a16="http://schemas.microsoft.com/office/drawing/2014/main" id="{FED8C321-38B1-4E7D-8238-6EF289C5ADF3}"/>
              </a:ext>
            </a:extLst>
          </p:cNvPr>
          <p:cNvSpPr/>
          <p:nvPr/>
        </p:nvSpPr>
        <p:spPr>
          <a:xfrm>
            <a:off x="2425774" y="1295343"/>
            <a:ext cx="251458" cy="11138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Настя</a:t>
            </a:r>
          </a:p>
        </p:txBody>
      </p:sp>
      <p:sp>
        <p:nvSpPr>
          <p:cNvPr id="7196" name="Прямоугольник 7195">
            <a:extLst>
              <a:ext uri="{FF2B5EF4-FFF2-40B4-BE49-F238E27FC236}">
                <a16:creationId xmlns:a16="http://schemas.microsoft.com/office/drawing/2014/main" id="{2AC257DE-6DAD-4DD2-A2C6-080F3AF230BE}"/>
              </a:ext>
            </a:extLst>
          </p:cNvPr>
          <p:cNvSpPr/>
          <p:nvPr/>
        </p:nvSpPr>
        <p:spPr>
          <a:xfrm>
            <a:off x="2763987" y="1307995"/>
            <a:ext cx="225956" cy="11011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Татьяна</a:t>
            </a:r>
          </a:p>
        </p:txBody>
      </p:sp>
      <p:sp>
        <p:nvSpPr>
          <p:cNvPr id="7197" name="Прямоугольник 7196">
            <a:extLst>
              <a:ext uri="{FF2B5EF4-FFF2-40B4-BE49-F238E27FC236}">
                <a16:creationId xmlns:a16="http://schemas.microsoft.com/office/drawing/2014/main" id="{78773B71-69DA-4B46-B58F-9EE5661D7A72}"/>
              </a:ext>
            </a:extLst>
          </p:cNvPr>
          <p:cNvSpPr/>
          <p:nvPr/>
        </p:nvSpPr>
        <p:spPr>
          <a:xfrm>
            <a:off x="6051659" y="1210366"/>
            <a:ext cx="271853" cy="11486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Николай</a:t>
            </a:r>
          </a:p>
        </p:txBody>
      </p:sp>
      <p:sp>
        <p:nvSpPr>
          <p:cNvPr id="7198" name="Прямоугольник 7197">
            <a:extLst>
              <a:ext uri="{FF2B5EF4-FFF2-40B4-BE49-F238E27FC236}">
                <a16:creationId xmlns:a16="http://schemas.microsoft.com/office/drawing/2014/main" id="{862A9E62-AA2C-4BAB-B0B9-5BAF193A20EC}"/>
              </a:ext>
            </a:extLst>
          </p:cNvPr>
          <p:cNvSpPr/>
          <p:nvPr/>
        </p:nvSpPr>
        <p:spPr>
          <a:xfrm>
            <a:off x="5638175" y="1214536"/>
            <a:ext cx="282205" cy="11039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Ольга</a:t>
            </a:r>
          </a:p>
        </p:txBody>
      </p:sp>
      <p:sp>
        <p:nvSpPr>
          <p:cNvPr id="7199" name="Прямоугольник 7198">
            <a:extLst>
              <a:ext uri="{FF2B5EF4-FFF2-40B4-BE49-F238E27FC236}">
                <a16:creationId xmlns:a16="http://schemas.microsoft.com/office/drawing/2014/main" id="{CD358A69-5145-40E1-A60A-67371ABDC28A}"/>
              </a:ext>
            </a:extLst>
          </p:cNvPr>
          <p:cNvSpPr/>
          <p:nvPr/>
        </p:nvSpPr>
        <p:spPr>
          <a:xfrm>
            <a:off x="5211090" y="1253895"/>
            <a:ext cx="275300" cy="1125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Иван</a:t>
            </a:r>
          </a:p>
        </p:txBody>
      </p:sp>
      <p:sp>
        <p:nvSpPr>
          <p:cNvPr id="7200" name="Прямоугольник 7199">
            <a:extLst>
              <a:ext uri="{FF2B5EF4-FFF2-40B4-BE49-F238E27FC236}">
                <a16:creationId xmlns:a16="http://schemas.microsoft.com/office/drawing/2014/main" id="{C8568542-1CFB-4F03-AEFA-144DF3483074}"/>
              </a:ext>
            </a:extLst>
          </p:cNvPr>
          <p:cNvSpPr/>
          <p:nvPr/>
        </p:nvSpPr>
        <p:spPr>
          <a:xfrm>
            <a:off x="3061951" y="1318781"/>
            <a:ext cx="264372" cy="10977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Мария</a:t>
            </a:r>
          </a:p>
        </p:txBody>
      </p:sp>
      <p:sp>
        <p:nvSpPr>
          <p:cNvPr id="7201" name="Прямоугольник 7200">
            <a:extLst>
              <a:ext uri="{FF2B5EF4-FFF2-40B4-BE49-F238E27FC236}">
                <a16:creationId xmlns:a16="http://schemas.microsoft.com/office/drawing/2014/main" id="{DBF98D21-85B5-446C-A6CA-4AF94485EFAE}"/>
              </a:ext>
            </a:extLst>
          </p:cNvPr>
          <p:cNvSpPr/>
          <p:nvPr/>
        </p:nvSpPr>
        <p:spPr>
          <a:xfrm>
            <a:off x="483610" y="1307995"/>
            <a:ext cx="267836" cy="11077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Андрей</a:t>
            </a:r>
          </a:p>
        </p:txBody>
      </p:sp>
      <p:cxnSp>
        <p:nvCxnSpPr>
          <p:cNvPr id="7203" name="Прямая соединительная линия 7202">
            <a:extLst>
              <a:ext uri="{FF2B5EF4-FFF2-40B4-BE49-F238E27FC236}">
                <a16:creationId xmlns:a16="http://schemas.microsoft.com/office/drawing/2014/main" id="{55339270-B882-4C7F-8260-4B703F0450DC}"/>
              </a:ext>
            </a:extLst>
          </p:cNvPr>
          <p:cNvCxnSpPr>
            <a:stCxn id="7201" idx="2"/>
          </p:cNvCxnSpPr>
          <p:nvPr/>
        </p:nvCxnSpPr>
        <p:spPr>
          <a:xfrm>
            <a:off x="617528" y="2415787"/>
            <a:ext cx="1037717" cy="2247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05" name="Прямая соединительная линия 7204">
            <a:extLst>
              <a:ext uri="{FF2B5EF4-FFF2-40B4-BE49-F238E27FC236}">
                <a16:creationId xmlns:a16="http://schemas.microsoft.com/office/drawing/2014/main" id="{F032CE04-406C-4E2A-849F-5639DAD67C4D}"/>
              </a:ext>
            </a:extLst>
          </p:cNvPr>
          <p:cNvCxnSpPr>
            <a:stCxn id="7190" idx="2"/>
          </p:cNvCxnSpPr>
          <p:nvPr/>
        </p:nvCxnSpPr>
        <p:spPr>
          <a:xfrm>
            <a:off x="983325" y="2415787"/>
            <a:ext cx="743596" cy="18509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07" name="Прямая соединительная линия 7206">
            <a:extLst>
              <a:ext uri="{FF2B5EF4-FFF2-40B4-BE49-F238E27FC236}">
                <a16:creationId xmlns:a16="http://schemas.microsoft.com/office/drawing/2014/main" id="{0C00F4D1-35D0-4607-8EF7-BBB386C1AE07}"/>
              </a:ext>
            </a:extLst>
          </p:cNvPr>
          <p:cNvCxnSpPr>
            <a:stCxn id="7192" idx="2"/>
          </p:cNvCxnSpPr>
          <p:nvPr/>
        </p:nvCxnSpPr>
        <p:spPr>
          <a:xfrm>
            <a:off x="1612122" y="2411898"/>
            <a:ext cx="317731" cy="159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09" name="Прямая соединительная линия 7208">
            <a:extLst>
              <a:ext uri="{FF2B5EF4-FFF2-40B4-BE49-F238E27FC236}">
                <a16:creationId xmlns:a16="http://schemas.microsoft.com/office/drawing/2014/main" id="{289C2B54-6F97-4165-A232-D279AC1A1CD0}"/>
              </a:ext>
            </a:extLst>
          </p:cNvPr>
          <p:cNvCxnSpPr>
            <a:stCxn id="7191" idx="2"/>
          </p:cNvCxnSpPr>
          <p:nvPr/>
        </p:nvCxnSpPr>
        <p:spPr>
          <a:xfrm>
            <a:off x="1302641" y="2392698"/>
            <a:ext cx="473180" cy="1778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11" name="Прямая соединительная линия 7210">
            <a:extLst>
              <a:ext uri="{FF2B5EF4-FFF2-40B4-BE49-F238E27FC236}">
                <a16:creationId xmlns:a16="http://schemas.microsoft.com/office/drawing/2014/main" id="{EDC71DD8-7B3D-4ED5-90D5-8A8F32797E3E}"/>
              </a:ext>
            </a:extLst>
          </p:cNvPr>
          <p:cNvCxnSpPr>
            <a:stCxn id="7193" idx="2"/>
          </p:cNvCxnSpPr>
          <p:nvPr/>
        </p:nvCxnSpPr>
        <p:spPr>
          <a:xfrm>
            <a:off x="1923340" y="2389064"/>
            <a:ext cx="21080" cy="18249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13" name="Прямая соединительная линия 7212">
            <a:extLst>
              <a:ext uri="{FF2B5EF4-FFF2-40B4-BE49-F238E27FC236}">
                <a16:creationId xmlns:a16="http://schemas.microsoft.com/office/drawing/2014/main" id="{52AE9120-E224-4A3D-BF1F-DBDD3842CDD5}"/>
              </a:ext>
            </a:extLst>
          </p:cNvPr>
          <p:cNvCxnSpPr>
            <a:stCxn id="7194" idx="2"/>
          </p:cNvCxnSpPr>
          <p:nvPr/>
        </p:nvCxnSpPr>
        <p:spPr>
          <a:xfrm flipH="1">
            <a:off x="2104437" y="2392698"/>
            <a:ext cx="142080" cy="15429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15" name="Прямая соединительная линия 7214">
            <a:extLst>
              <a:ext uri="{FF2B5EF4-FFF2-40B4-BE49-F238E27FC236}">
                <a16:creationId xmlns:a16="http://schemas.microsoft.com/office/drawing/2014/main" id="{1C0C3B0F-D98C-4012-98CB-2F33663011DF}"/>
              </a:ext>
            </a:extLst>
          </p:cNvPr>
          <p:cNvCxnSpPr/>
          <p:nvPr/>
        </p:nvCxnSpPr>
        <p:spPr>
          <a:xfrm flipH="1">
            <a:off x="2157477" y="2415787"/>
            <a:ext cx="378660" cy="18509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17" name="Прямая соединительная линия 7216">
            <a:extLst>
              <a:ext uri="{FF2B5EF4-FFF2-40B4-BE49-F238E27FC236}">
                <a16:creationId xmlns:a16="http://schemas.microsoft.com/office/drawing/2014/main" id="{BCEE670B-7419-44AC-926D-E44EB07C8A4E}"/>
              </a:ext>
            </a:extLst>
          </p:cNvPr>
          <p:cNvCxnSpPr>
            <a:stCxn id="7196" idx="2"/>
          </p:cNvCxnSpPr>
          <p:nvPr/>
        </p:nvCxnSpPr>
        <p:spPr>
          <a:xfrm flipH="1">
            <a:off x="2202068" y="2409179"/>
            <a:ext cx="674897" cy="17288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19" name="Прямая соединительная линия 7218">
            <a:extLst>
              <a:ext uri="{FF2B5EF4-FFF2-40B4-BE49-F238E27FC236}">
                <a16:creationId xmlns:a16="http://schemas.microsoft.com/office/drawing/2014/main" id="{AE80E89F-A5CB-4B9A-86C8-D1A4F63C4D72}"/>
              </a:ext>
            </a:extLst>
          </p:cNvPr>
          <p:cNvCxnSpPr>
            <a:cxnSpLocks/>
          </p:cNvCxnSpPr>
          <p:nvPr/>
        </p:nvCxnSpPr>
        <p:spPr>
          <a:xfrm flipH="1">
            <a:off x="2202068" y="2423068"/>
            <a:ext cx="1026898" cy="22006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221" name="Облачко с текстом: прямоугольное со скругленными углами 7220">
            <a:extLst>
              <a:ext uri="{FF2B5EF4-FFF2-40B4-BE49-F238E27FC236}">
                <a16:creationId xmlns:a16="http://schemas.microsoft.com/office/drawing/2014/main" id="{9AC1D2CD-A49F-4E7D-8965-74A58CA44617}"/>
              </a:ext>
            </a:extLst>
          </p:cNvPr>
          <p:cNvSpPr/>
          <p:nvPr/>
        </p:nvSpPr>
        <p:spPr>
          <a:xfrm>
            <a:off x="3512355" y="718457"/>
            <a:ext cx="381589" cy="1660999"/>
          </a:xfrm>
          <a:prstGeom prst="wedgeRoundRectCallout">
            <a:avLst>
              <a:gd name="adj1" fmla="val -129576"/>
              <a:gd name="adj2" fmla="val 8833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Без потомства</a:t>
            </a:r>
          </a:p>
        </p:txBody>
      </p:sp>
      <p:sp>
        <p:nvSpPr>
          <p:cNvPr id="7222" name="Облачко с текстом: прямоугольное со скругленными углами 7221">
            <a:extLst>
              <a:ext uri="{FF2B5EF4-FFF2-40B4-BE49-F238E27FC236}">
                <a16:creationId xmlns:a16="http://schemas.microsoft.com/office/drawing/2014/main" id="{158478C5-F209-4D64-B9AE-D0B31693DC69}"/>
              </a:ext>
            </a:extLst>
          </p:cNvPr>
          <p:cNvSpPr/>
          <p:nvPr/>
        </p:nvSpPr>
        <p:spPr>
          <a:xfrm>
            <a:off x="4019087" y="718457"/>
            <a:ext cx="377822" cy="1675255"/>
          </a:xfrm>
          <a:prstGeom prst="wedgeRoundRectCallout">
            <a:avLst>
              <a:gd name="adj1" fmla="val -35440"/>
              <a:gd name="adj2" fmla="val 588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Без </a:t>
            </a:r>
            <a:r>
              <a:rPr lang="ru-RU" dirty="0" err="1"/>
              <a:t>потомтсва</a:t>
            </a:r>
            <a:endParaRPr lang="ru-RU" dirty="0"/>
          </a:p>
        </p:txBody>
      </p:sp>
      <p:sp>
        <p:nvSpPr>
          <p:cNvPr id="7223" name="Облачко с текстом: прямоугольное со скругленными углами 7222">
            <a:extLst>
              <a:ext uri="{FF2B5EF4-FFF2-40B4-BE49-F238E27FC236}">
                <a16:creationId xmlns:a16="http://schemas.microsoft.com/office/drawing/2014/main" id="{84760C19-86E4-4360-9B3B-EAF3389962B6}"/>
              </a:ext>
            </a:extLst>
          </p:cNvPr>
          <p:cNvSpPr/>
          <p:nvPr/>
        </p:nvSpPr>
        <p:spPr>
          <a:xfrm>
            <a:off x="4593963" y="718457"/>
            <a:ext cx="430372" cy="1546556"/>
          </a:xfrm>
          <a:prstGeom prst="wedgeRoundRectCallout">
            <a:avLst>
              <a:gd name="adj1" fmla="val 27010"/>
              <a:gd name="adj2" fmla="val 6881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Умер в раннем возрасте</a:t>
            </a:r>
          </a:p>
        </p:txBody>
      </p:sp>
      <p:cxnSp>
        <p:nvCxnSpPr>
          <p:cNvPr id="7225" name="Прямая соединительная линия 7224">
            <a:extLst>
              <a:ext uri="{FF2B5EF4-FFF2-40B4-BE49-F238E27FC236}">
                <a16:creationId xmlns:a16="http://schemas.microsoft.com/office/drawing/2014/main" id="{90B99771-4A46-4537-822C-D3ACA7C91DE4}"/>
              </a:ext>
            </a:extLst>
          </p:cNvPr>
          <p:cNvCxnSpPr>
            <a:stCxn id="7199" idx="2"/>
          </p:cNvCxnSpPr>
          <p:nvPr/>
        </p:nvCxnSpPr>
        <p:spPr>
          <a:xfrm>
            <a:off x="5348740" y="2379456"/>
            <a:ext cx="148879" cy="177831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27" name="Прямая соединительная линия 7226">
            <a:extLst>
              <a:ext uri="{FF2B5EF4-FFF2-40B4-BE49-F238E27FC236}">
                <a16:creationId xmlns:a16="http://schemas.microsoft.com/office/drawing/2014/main" id="{0C0DFA65-D624-4427-B8DA-4A434CF5683D}"/>
              </a:ext>
            </a:extLst>
          </p:cNvPr>
          <p:cNvCxnSpPr>
            <a:cxnSpLocks/>
            <a:stCxn id="7198" idx="2"/>
          </p:cNvCxnSpPr>
          <p:nvPr/>
        </p:nvCxnSpPr>
        <p:spPr>
          <a:xfrm flipH="1">
            <a:off x="5776186" y="2318441"/>
            <a:ext cx="3092" cy="247606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29" name="Прямая соединительная линия 7228">
            <a:extLst>
              <a:ext uri="{FF2B5EF4-FFF2-40B4-BE49-F238E27FC236}">
                <a16:creationId xmlns:a16="http://schemas.microsoft.com/office/drawing/2014/main" id="{B3A6FD37-A842-444A-9B99-ED99E3B44EAD}"/>
              </a:ext>
            </a:extLst>
          </p:cNvPr>
          <p:cNvCxnSpPr>
            <a:stCxn id="7197" idx="2"/>
          </p:cNvCxnSpPr>
          <p:nvPr/>
        </p:nvCxnSpPr>
        <p:spPr>
          <a:xfrm flipH="1">
            <a:off x="5938471" y="2359016"/>
            <a:ext cx="249115" cy="185099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32" name="Прямая соединительная линия 7231">
            <a:extLst>
              <a:ext uri="{FF2B5EF4-FFF2-40B4-BE49-F238E27FC236}">
                <a16:creationId xmlns:a16="http://schemas.microsoft.com/office/drawing/2014/main" id="{9F8130EE-4553-42C5-965D-972C1D92A2C3}"/>
              </a:ext>
            </a:extLst>
          </p:cNvPr>
          <p:cNvCxnSpPr/>
          <p:nvPr/>
        </p:nvCxnSpPr>
        <p:spPr>
          <a:xfrm>
            <a:off x="7140629" y="2409178"/>
            <a:ext cx="813980" cy="24265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34" name="Прямая соединительная линия 7233">
            <a:extLst>
              <a:ext uri="{FF2B5EF4-FFF2-40B4-BE49-F238E27FC236}">
                <a16:creationId xmlns:a16="http://schemas.microsoft.com/office/drawing/2014/main" id="{9D9DBE08-A815-4E54-B11D-122C38E68541}"/>
              </a:ext>
            </a:extLst>
          </p:cNvPr>
          <p:cNvCxnSpPr>
            <a:stCxn id="7186" idx="2"/>
          </p:cNvCxnSpPr>
          <p:nvPr/>
        </p:nvCxnSpPr>
        <p:spPr>
          <a:xfrm>
            <a:off x="7538104" y="2396312"/>
            <a:ext cx="503362" cy="18417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36" name="Прямая соединительная линия 7235">
            <a:extLst>
              <a:ext uri="{FF2B5EF4-FFF2-40B4-BE49-F238E27FC236}">
                <a16:creationId xmlns:a16="http://schemas.microsoft.com/office/drawing/2014/main" id="{1A28E453-808D-4541-82F3-A5BBA40CE0D9}"/>
              </a:ext>
            </a:extLst>
          </p:cNvPr>
          <p:cNvCxnSpPr>
            <a:cxnSpLocks/>
            <a:stCxn id="7184" idx="2"/>
          </p:cNvCxnSpPr>
          <p:nvPr/>
        </p:nvCxnSpPr>
        <p:spPr>
          <a:xfrm>
            <a:off x="7892133" y="2385272"/>
            <a:ext cx="237908" cy="15884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38" name="Прямая соединительная линия 7237">
            <a:extLst>
              <a:ext uri="{FF2B5EF4-FFF2-40B4-BE49-F238E27FC236}">
                <a16:creationId xmlns:a16="http://schemas.microsoft.com/office/drawing/2014/main" id="{1A8BF036-DBE8-4A9B-A011-3A305B9A944C}"/>
              </a:ext>
            </a:extLst>
          </p:cNvPr>
          <p:cNvCxnSpPr>
            <a:stCxn id="7183" idx="2"/>
          </p:cNvCxnSpPr>
          <p:nvPr/>
        </p:nvCxnSpPr>
        <p:spPr>
          <a:xfrm>
            <a:off x="8288887" y="2418262"/>
            <a:ext cx="12149" cy="10938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40" name="Прямая соединительная линия 7239">
            <a:extLst>
              <a:ext uri="{FF2B5EF4-FFF2-40B4-BE49-F238E27FC236}">
                <a16:creationId xmlns:a16="http://schemas.microsoft.com/office/drawing/2014/main" id="{AF0C69DD-2651-4E1A-82E6-87D605C86F06}"/>
              </a:ext>
            </a:extLst>
          </p:cNvPr>
          <p:cNvCxnSpPr>
            <a:cxnSpLocks/>
            <a:stCxn id="7182" idx="2"/>
          </p:cNvCxnSpPr>
          <p:nvPr/>
        </p:nvCxnSpPr>
        <p:spPr>
          <a:xfrm flipH="1">
            <a:off x="8421271" y="2409179"/>
            <a:ext cx="239739" cy="19170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44" name="Прямая соединительная линия 7243">
            <a:extLst>
              <a:ext uri="{FF2B5EF4-FFF2-40B4-BE49-F238E27FC236}">
                <a16:creationId xmlns:a16="http://schemas.microsoft.com/office/drawing/2014/main" id="{353180BE-D3D9-4107-8A93-1EB296874FF8}"/>
              </a:ext>
            </a:extLst>
          </p:cNvPr>
          <p:cNvCxnSpPr/>
          <p:nvPr/>
        </p:nvCxnSpPr>
        <p:spPr>
          <a:xfrm>
            <a:off x="9535886" y="2423068"/>
            <a:ext cx="551677" cy="228763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246" name="Прямая соединительная линия 7245">
            <a:extLst>
              <a:ext uri="{FF2B5EF4-FFF2-40B4-BE49-F238E27FC236}">
                <a16:creationId xmlns:a16="http://schemas.microsoft.com/office/drawing/2014/main" id="{D871C01B-A275-4C4F-B66E-C667B578AC34}"/>
              </a:ext>
            </a:extLst>
          </p:cNvPr>
          <p:cNvCxnSpPr>
            <a:stCxn id="7179" idx="2"/>
          </p:cNvCxnSpPr>
          <p:nvPr/>
        </p:nvCxnSpPr>
        <p:spPr>
          <a:xfrm>
            <a:off x="9931331" y="2370930"/>
            <a:ext cx="286277" cy="1567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48" name="Прямая соединительная линия 7247">
            <a:extLst>
              <a:ext uri="{FF2B5EF4-FFF2-40B4-BE49-F238E27FC236}">
                <a16:creationId xmlns:a16="http://schemas.microsoft.com/office/drawing/2014/main" id="{238F7FA7-0EFE-4D7B-A2BF-63C9C7021A8F}"/>
              </a:ext>
            </a:extLst>
          </p:cNvPr>
          <p:cNvCxnSpPr>
            <a:cxnSpLocks/>
            <a:stCxn id="30" idx="0"/>
            <a:endCxn id="7178" idx="2"/>
          </p:cNvCxnSpPr>
          <p:nvPr/>
        </p:nvCxnSpPr>
        <p:spPr>
          <a:xfrm flipH="1" flipV="1">
            <a:off x="10289740" y="2323450"/>
            <a:ext cx="155209" cy="2018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50" name="Прямая соединительная линия 7249">
            <a:extLst>
              <a:ext uri="{FF2B5EF4-FFF2-40B4-BE49-F238E27FC236}">
                <a16:creationId xmlns:a16="http://schemas.microsoft.com/office/drawing/2014/main" id="{49555153-5C72-4C0E-AA72-1A8575E91F96}"/>
              </a:ext>
            </a:extLst>
          </p:cNvPr>
          <p:cNvCxnSpPr>
            <a:stCxn id="7177" idx="2"/>
          </p:cNvCxnSpPr>
          <p:nvPr/>
        </p:nvCxnSpPr>
        <p:spPr>
          <a:xfrm flipH="1">
            <a:off x="10577149" y="2409179"/>
            <a:ext cx="189485" cy="1713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62" name="Прямая соединительная линия 7261">
            <a:extLst>
              <a:ext uri="{FF2B5EF4-FFF2-40B4-BE49-F238E27FC236}">
                <a16:creationId xmlns:a16="http://schemas.microsoft.com/office/drawing/2014/main" id="{7A888FE0-F914-4885-8826-0E424D63061C}"/>
              </a:ext>
            </a:extLst>
          </p:cNvPr>
          <p:cNvCxnSpPr>
            <a:stCxn id="7175" idx="2"/>
          </p:cNvCxnSpPr>
          <p:nvPr/>
        </p:nvCxnSpPr>
        <p:spPr>
          <a:xfrm>
            <a:off x="11130575" y="2409179"/>
            <a:ext cx="144756" cy="1917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64" name="Прямая соединительная линия 7263">
            <a:extLst>
              <a:ext uri="{FF2B5EF4-FFF2-40B4-BE49-F238E27FC236}">
                <a16:creationId xmlns:a16="http://schemas.microsoft.com/office/drawing/2014/main" id="{E870FCDB-5F53-40F9-BE3B-A9BA81A34987}"/>
              </a:ext>
            </a:extLst>
          </p:cNvPr>
          <p:cNvCxnSpPr>
            <a:endCxn id="29" idx="0"/>
          </p:cNvCxnSpPr>
          <p:nvPr/>
        </p:nvCxnSpPr>
        <p:spPr>
          <a:xfrm>
            <a:off x="11486164" y="2379456"/>
            <a:ext cx="90120" cy="2254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66" name="Прямая соединительная линия 7265">
            <a:extLst>
              <a:ext uri="{FF2B5EF4-FFF2-40B4-BE49-F238E27FC236}">
                <a16:creationId xmlns:a16="http://schemas.microsoft.com/office/drawing/2014/main" id="{E5C11FC2-CF10-4F55-9C91-998F027411E9}"/>
              </a:ext>
            </a:extLst>
          </p:cNvPr>
          <p:cNvCxnSpPr>
            <a:stCxn id="7173" idx="2"/>
          </p:cNvCxnSpPr>
          <p:nvPr/>
        </p:nvCxnSpPr>
        <p:spPr>
          <a:xfrm flipH="1">
            <a:off x="11706015" y="2370930"/>
            <a:ext cx="99290" cy="2417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267" name="Облачко с текстом: прямоугольное со скругленными углами 7266">
            <a:extLst>
              <a:ext uri="{FF2B5EF4-FFF2-40B4-BE49-F238E27FC236}">
                <a16:creationId xmlns:a16="http://schemas.microsoft.com/office/drawing/2014/main" id="{9E3887F3-4533-404E-B38C-453D6EB42086}"/>
              </a:ext>
            </a:extLst>
          </p:cNvPr>
          <p:cNvSpPr/>
          <p:nvPr/>
        </p:nvSpPr>
        <p:spPr>
          <a:xfrm>
            <a:off x="274496" y="135230"/>
            <a:ext cx="364908" cy="1064465"/>
          </a:xfrm>
          <a:prstGeom prst="wedgeRoundRectCallout">
            <a:avLst>
              <a:gd name="adj1" fmla="val -1521"/>
              <a:gd name="adj2" fmla="val 801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Умер рано</a:t>
            </a:r>
          </a:p>
        </p:txBody>
      </p:sp>
      <p:sp>
        <p:nvSpPr>
          <p:cNvPr id="7268" name="Облачко с текстом: прямоугольное со скругленными углами 7267">
            <a:extLst>
              <a:ext uri="{FF2B5EF4-FFF2-40B4-BE49-F238E27FC236}">
                <a16:creationId xmlns:a16="http://schemas.microsoft.com/office/drawing/2014/main" id="{7C70A66C-5CBD-415B-B136-A7A2E5D744FE}"/>
              </a:ext>
            </a:extLst>
          </p:cNvPr>
          <p:cNvSpPr/>
          <p:nvPr/>
        </p:nvSpPr>
        <p:spPr>
          <a:xfrm>
            <a:off x="751446" y="50084"/>
            <a:ext cx="286146" cy="1066031"/>
          </a:xfrm>
          <a:prstGeom prst="wedgeRoundRectCallout">
            <a:avLst>
              <a:gd name="adj1" fmla="val 31893"/>
              <a:gd name="adj2" fmla="val 724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400" dirty="0"/>
              <a:t>Погиб в ВОВ</a:t>
            </a:r>
          </a:p>
        </p:txBody>
      </p:sp>
      <p:sp>
        <p:nvSpPr>
          <p:cNvPr id="7269" name="Облачко с текстом: прямоугольное со скругленными углами 7268">
            <a:extLst>
              <a:ext uri="{FF2B5EF4-FFF2-40B4-BE49-F238E27FC236}">
                <a16:creationId xmlns:a16="http://schemas.microsoft.com/office/drawing/2014/main" id="{D51A255A-3749-4935-BF21-F8967220C832}"/>
              </a:ext>
            </a:extLst>
          </p:cNvPr>
          <p:cNvSpPr/>
          <p:nvPr/>
        </p:nvSpPr>
        <p:spPr>
          <a:xfrm>
            <a:off x="1147044" y="0"/>
            <a:ext cx="203491" cy="1237156"/>
          </a:xfrm>
          <a:prstGeom prst="wedgeRoundRectCallout">
            <a:avLst>
              <a:gd name="adj1" fmla="val 5530"/>
              <a:gd name="adj2" fmla="val 5789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r>
              <a:rPr lang="ru-RU" sz="1400" dirty="0"/>
              <a:t>Сын и 2 дочки</a:t>
            </a:r>
          </a:p>
        </p:txBody>
      </p:sp>
      <p:sp>
        <p:nvSpPr>
          <p:cNvPr id="7270" name="Облачко с текстом: прямоугольное со скругленными углами 7269">
            <a:extLst>
              <a:ext uri="{FF2B5EF4-FFF2-40B4-BE49-F238E27FC236}">
                <a16:creationId xmlns:a16="http://schemas.microsoft.com/office/drawing/2014/main" id="{2302B3C9-C8D6-4F52-8682-6DDBF0E15A3E}"/>
              </a:ext>
            </a:extLst>
          </p:cNvPr>
          <p:cNvSpPr/>
          <p:nvPr/>
        </p:nvSpPr>
        <p:spPr>
          <a:xfrm>
            <a:off x="1518905" y="-6987"/>
            <a:ext cx="275278" cy="1123104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Сын и дочь</a:t>
            </a:r>
          </a:p>
        </p:txBody>
      </p:sp>
      <p:sp>
        <p:nvSpPr>
          <p:cNvPr id="7271" name="Облачко с текстом: прямоугольное со скругленными углами 7270">
            <a:extLst>
              <a:ext uri="{FF2B5EF4-FFF2-40B4-BE49-F238E27FC236}">
                <a16:creationId xmlns:a16="http://schemas.microsoft.com/office/drawing/2014/main" id="{E725DB18-C774-4CBD-BD36-4DABC6BBB4C9}"/>
              </a:ext>
            </a:extLst>
          </p:cNvPr>
          <p:cNvSpPr/>
          <p:nvPr/>
        </p:nvSpPr>
        <p:spPr>
          <a:xfrm>
            <a:off x="1888041" y="112725"/>
            <a:ext cx="216396" cy="1032774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3 дочки</a:t>
            </a:r>
          </a:p>
        </p:txBody>
      </p:sp>
      <p:sp>
        <p:nvSpPr>
          <p:cNvPr id="7272" name="Облачко с текстом: прямоугольное со скругленными углами 7271">
            <a:extLst>
              <a:ext uri="{FF2B5EF4-FFF2-40B4-BE49-F238E27FC236}">
                <a16:creationId xmlns:a16="http://schemas.microsoft.com/office/drawing/2014/main" id="{96EA7BF3-36A8-429D-8D1E-FA49A10E01CB}"/>
              </a:ext>
            </a:extLst>
          </p:cNvPr>
          <p:cNvSpPr/>
          <p:nvPr/>
        </p:nvSpPr>
        <p:spPr>
          <a:xfrm>
            <a:off x="2219988" y="112725"/>
            <a:ext cx="249385" cy="1003391"/>
          </a:xfrm>
          <a:prstGeom prst="wedgeRoundRectCallout">
            <a:avLst>
              <a:gd name="adj1" fmla="val -51271"/>
              <a:gd name="adj2" fmla="val 6879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1 сын</a:t>
            </a:r>
          </a:p>
        </p:txBody>
      </p:sp>
      <p:sp>
        <p:nvSpPr>
          <p:cNvPr id="7273" name="Облачко с текстом: прямоугольное со скругленными углами 7272">
            <a:extLst>
              <a:ext uri="{FF2B5EF4-FFF2-40B4-BE49-F238E27FC236}">
                <a16:creationId xmlns:a16="http://schemas.microsoft.com/office/drawing/2014/main" id="{53672B7B-E8B0-4046-8197-C7BB5E1CB233}"/>
              </a:ext>
            </a:extLst>
          </p:cNvPr>
          <p:cNvSpPr/>
          <p:nvPr/>
        </p:nvSpPr>
        <p:spPr>
          <a:xfrm>
            <a:off x="2594517" y="100993"/>
            <a:ext cx="228800" cy="1052061"/>
          </a:xfrm>
          <a:prstGeom prst="wedgeRoundRectCallout">
            <a:avLst>
              <a:gd name="adj1" fmla="val -65239"/>
              <a:gd name="adj2" fmla="val 6525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74" name="Облачко с текстом: прямоугольное со скругленными углами 7273">
            <a:extLst>
              <a:ext uri="{FF2B5EF4-FFF2-40B4-BE49-F238E27FC236}">
                <a16:creationId xmlns:a16="http://schemas.microsoft.com/office/drawing/2014/main" id="{22B257F1-D0AD-4D54-BC2C-0B035374EB9C}"/>
              </a:ext>
            </a:extLst>
          </p:cNvPr>
          <p:cNvSpPr/>
          <p:nvPr/>
        </p:nvSpPr>
        <p:spPr>
          <a:xfrm>
            <a:off x="2898515" y="100993"/>
            <a:ext cx="201552" cy="1044506"/>
          </a:xfrm>
          <a:prstGeom prst="wedgeRoundRectCallout">
            <a:avLst>
              <a:gd name="adj1" fmla="val -56839"/>
              <a:gd name="adj2" fmla="val 6527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75" name="Облачко с текстом: прямоугольное со скругленными углами 7274">
            <a:extLst>
              <a:ext uri="{FF2B5EF4-FFF2-40B4-BE49-F238E27FC236}">
                <a16:creationId xmlns:a16="http://schemas.microsoft.com/office/drawing/2014/main" id="{2FC50F51-469A-4791-902D-ED77E1BF5555}"/>
              </a:ext>
            </a:extLst>
          </p:cNvPr>
          <p:cNvSpPr/>
          <p:nvPr/>
        </p:nvSpPr>
        <p:spPr>
          <a:xfrm>
            <a:off x="2542894" y="0"/>
            <a:ext cx="887626" cy="1145499"/>
          </a:xfrm>
          <a:prstGeom prst="wedgeRoundRectCallout">
            <a:avLst>
              <a:gd name="adj1" fmla="val 21604"/>
              <a:gd name="adj2" fmla="val 6517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Без потомства</a:t>
            </a:r>
          </a:p>
        </p:txBody>
      </p:sp>
      <p:sp>
        <p:nvSpPr>
          <p:cNvPr id="7276" name="Облачко с текстом: прямоугольное со скругленными углами 7275">
            <a:extLst>
              <a:ext uri="{FF2B5EF4-FFF2-40B4-BE49-F238E27FC236}">
                <a16:creationId xmlns:a16="http://schemas.microsoft.com/office/drawing/2014/main" id="{B3E8DC49-B4DF-467E-8986-104CD396E549}"/>
              </a:ext>
            </a:extLst>
          </p:cNvPr>
          <p:cNvSpPr/>
          <p:nvPr/>
        </p:nvSpPr>
        <p:spPr>
          <a:xfrm>
            <a:off x="5045357" y="37771"/>
            <a:ext cx="470072" cy="1032774"/>
          </a:xfrm>
          <a:prstGeom prst="wedgeRoundRectCallout">
            <a:avLst>
              <a:gd name="adj1" fmla="val 30183"/>
              <a:gd name="adj2" fmla="val 6430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Умер в России</a:t>
            </a:r>
          </a:p>
        </p:txBody>
      </p:sp>
      <p:sp>
        <p:nvSpPr>
          <p:cNvPr id="7277" name="Облачко с текстом: прямоугольное со скругленными углами 7276">
            <a:extLst>
              <a:ext uri="{FF2B5EF4-FFF2-40B4-BE49-F238E27FC236}">
                <a16:creationId xmlns:a16="http://schemas.microsoft.com/office/drawing/2014/main" id="{875ED89C-75C9-48C2-BD61-CF2EB7A43387}"/>
              </a:ext>
            </a:extLst>
          </p:cNvPr>
          <p:cNvSpPr/>
          <p:nvPr/>
        </p:nvSpPr>
        <p:spPr>
          <a:xfrm>
            <a:off x="5592340" y="50084"/>
            <a:ext cx="419406" cy="1004793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Дочь и сын</a:t>
            </a:r>
          </a:p>
        </p:txBody>
      </p:sp>
      <p:sp>
        <p:nvSpPr>
          <p:cNvPr id="7278" name="Облачко с текстом: прямоугольное со скругленными углами 7277">
            <a:extLst>
              <a:ext uri="{FF2B5EF4-FFF2-40B4-BE49-F238E27FC236}">
                <a16:creationId xmlns:a16="http://schemas.microsoft.com/office/drawing/2014/main" id="{188183B3-14F7-409D-8EB2-8F3790B9CC82}"/>
              </a:ext>
            </a:extLst>
          </p:cNvPr>
          <p:cNvSpPr/>
          <p:nvPr/>
        </p:nvSpPr>
        <p:spPr>
          <a:xfrm>
            <a:off x="6104675" y="37771"/>
            <a:ext cx="470072" cy="987496"/>
          </a:xfrm>
          <a:prstGeom prst="wedgeRoundRectCallout">
            <a:avLst>
              <a:gd name="adj1" fmla="val -39166"/>
              <a:gd name="adj2" fmla="val 6805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Умер в 31 год</a:t>
            </a:r>
          </a:p>
        </p:txBody>
      </p:sp>
      <p:sp>
        <p:nvSpPr>
          <p:cNvPr id="7279" name="Облачко с текстом: прямоугольное со скругленными углами 7278">
            <a:extLst>
              <a:ext uri="{FF2B5EF4-FFF2-40B4-BE49-F238E27FC236}">
                <a16:creationId xmlns:a16="http://schemas.microsoft.com/office/drawing/2014/main" id="{9F3F8A88-6FB4-4C32-B8BB-96232D73F67E}"/>
              </a:ext>
            </a:extLst>
          </p:cNvPr>
          <p:cNvSpPr/>
          <p:nvPr/>
        </p:nvSpPr>
        <p:spPr>
          <a:xfrm>
            <a:off x="6705612" y="144132"/>
            <a:ext cx="424654" cy="881135"/>
          </a:xfrm>
          <a:prstGeom prst="wedgeRoundRectCallout">
            <a:avLst>
              <a:gd name="adj1" fmla="val 55630"/>
              <a:gd name="adj2" fmla="val 8547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Погиб в ВОВ</a:t>
            </a:r>
          </a:p>
        </p:txBody>
      </p:sp>
      <p:sp>
        <p:nvSpPr>
          <p:cNvPr id="7280" name="Облачко с текстом: прямоугольное со скругленными углами 7279">
            <a:extLst>
              <a:ext uri="{FF2B5EF4-FFF2-40B4-BE49-F238E27FC236}">
                <a16:creationId xmlns:a16="http://schemas.microsoft.com/office/drawing/2014/main" id="{EF8E86A0-02B0-447E-9305-D4A8258C96CF}"/>
              </a:ext>
            </a:extLst>
          </p:cNvPr>
          <p:cNvSpPr/>
          <p:nvPr/>
        </p:nvSpPr>
        <p:spPr>
          <a:xfrm>
            <a:off x="7171230" y="0"/>
            <a:ext cx="438273" cy="1217352"/>
          </a:xfrm>
          <a:prstGeom prst="wedgeRoundRectCallout">
            <a:avLst>
              <a:gd name="adj1" fmla="val 16221"/>
              <a:gd name="adj2" fmla="val 6527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400" dirty="0"/>
              <a:t>Сын и дочь жил в </a:t>
            </a:r>
            <a:r>
              <a:rPr lang="ru-RU" sz="1400" dirty="0" err="1"/>
              <a:t>Росии</a:t>
            </a:r>
            <a:endParaRPr lang="ru-RU" sz="1400" dirty="0"/>
          </a:p>
        </p:txBody>
      </p:sp>
      <p:sp>
        <p:nvSpPr>
          <p:cNvPr id="7281" name="Облачко с текстом: прямоугольное со скругленными углами 7280">
            <a:extLst>
              <a:ext uri="{FF2B5EF4-FFF2-40B4-BE49-F238E27FC236}">
                <a16:creationId xmlns:a16="http://schemas.microsoft.com/office/drawing/2014/main" id="{356B5297-7974-497B-B00A-4F9C5B7968FF}"/>
              </a:ext>
            </a:extLst>
          </p:cNvPr>
          <p:cNvSpPr/>
          <p:nvPr/>
        </p:nvSpPr>
        <p:spPr>
          <a:xfrm>
            <a:off x="7707889" y="105337"/>
            <a:ext cx="418944" cy="1107338"/>
          </a:xfrm>
          <a:prstGeom prst="wedgeRoundRectCallout">
            <a:avLst>
              <a:gd name="adj1" fmla="val -15531"/>
              <a:gd name="adj2" fmla="val 652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Умер в 2001 в Хот.</a:t>
            </a:r>
          </a:p>
        </p:txBody>
      </p:sp>
      <p:sp>
        <p:nvSpPr>
          <p:cNvPr id="7282" name="Облачко с текстом: прямоугольное со скругленными углами 7281">
            <a:extLst>
              <a:ext uri="{FF2B5EF4-FFF2-40B4-BE49-F238E27FC236}">
                <a16:creationId xmlns:a16="http://schemas.microsoft.com/office/drawing/2014/main" id="{2904333A-8FD3-4BEB-9792-C7E3E5F438E7}"/>
              </a:ext>
            </a:extLst>
          </p:cNvPr>
          <p:cNvSpPr/>
          <p:nvPr/>
        </p:nvSpPr>
        <p:spPr>
          <a:xfrm>
            <a:off x="8205302" y="112726"/>
            <a:ext cx="256692" cy="1086970"/>
          </a:xfrm>
          <a:prstGeom prst="wedgeRoundRectCallout">
            <a:avLst>
              <a:gd name="adj1" fmla="val -6882"/>
              <a:gd name="adj2" fmla="val 6539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Сын и дочь</a:t>
            </a:r>
          </a:p>
        </p:txBody>
      </p:sp>
      <p:sp>
        <p:nvSpPr>
          <p:cNvPr id="7283" name="Облачко с текстом: прямоугольное со скругленными углами 7282">
            <a:extLst>
              <a:ext uri="{FF2B5EF4-FFF2-40B4-BE49-F238E27FC236}">
                <a16:creationId xmlns:a16="http://schemas.microsoft.com/office/drawing/2014/main" id="{D17F4E5A-86FB-4FB5-8E5D-74696047AB50}"/>
              </a:ext>
            </a:extLst>
          </p:cNvPr>
          <p:cNvSpPr/>
          <p:nvPr/>
        </p:nvSpPr>
        <p:spPr>
          <a:xfrm>
            <a:off x="8560381" y="166441"/>
            <a:ext cx="312123" cy="1006195"/>
          </a:xfrm>
          <a:prstGeom prst="wedgeRoundRectCallout">
            <a:avLst>
              <a:gd name="adj1" fmla="val -38607"/>
              <a:gd name="adj2" fmla="val 7115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сын</a:t>
            </a:r>
          </a:p>
        </p:txBody>
      </p:sp>
      <p:sp>
        <p:nvSpPr>
          <p:cNvPr id="7284" name="Облачко с текстом: прямоугольное со скругленными углами 7283">
            <a:extLst>
              <a:ext uri="{FF2B5EF4-FFF2-40B4-BE49-F238E27FC236}">
                <a16:creationId xmlns:a16="http://schemas.microsoft.com/office/drawing/2014/main" id="{98B67154-F315-4911-A636-69E81F9B6CD8}"/>
              </a:ext>
            </a:extLst>
          </p:cNvPr>
          <p:cNvSpPr/>
          <p:nvPr/>
        </p:nvSpPr>
        <p:spPr>
          <a:xfrm>
            <a:off x="9212600" y="270924"/>
            <a:ext cx="299249" cy="917518"/>
          </a:xfrm>
          <a:prstGeom prst="wedgeRoundRectCallout">
            <a:avLst>
              <a:gd name="adj1" fmla="val 31825"/>
              <a:gd name="adj2" fmla="val 7367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В </a:t>
            </a:r>
            <a:r>
              <a:rPr lang="ru-RU" dirty="0" err="1"/>
              <a:t>Росии</a:t>
            </a:r>
            <a:endParaRPr lang="ru-RU" dirty="0"/>
          </a:p>
        </p:txBody>
      </p:sp>
      <p:sp>
        <p:nvSpPr>
          <p:cNvPr id="7285" name="Облачко с текстом: прямоугольное со скругленными углами 7284">
            <a:extLst>
              <a:ext uri="{FF2B5EF4-FFF2-40B4-BE49-F238E27FC236}">
                <a16:creationId xmlns:a16="http://schemas.microsoft.com/office/drawing/2014/main" id="{88FA46B1-B75C-404C-945B-771E4CB571D3}"/>
              </a:ext>
            </a:extLst>
          </p:cNvPr>
          <p:cNvSpPr/>
          <p:nvPr/>
        </p:nvSpPr>
        <p:spPr>
          <a:xfrm>
            <a:off x="9710645" y="134177"/>
            <a:ext cx="272765" cy="1102979"/>
          </a:xfrm>
          <a:prstGeom prst="wedgeRoundRectCallout">
            <a:avLst>
              <a:gd name="adj1" fmla="val 7068"/>
              <a:gd name="adj2" fmla="val 7343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Сын и 2 д.</a:t>
            </a:r>
          </a:p>
        </p:txBody>
      </p:sp>
      <p:sp>
        <p:nvSpPr>
          <p:cNvPr id="7286" name="Облачко с текстом: прямоугольное со скругленными углами 7285">
            <a:extLst>
              <a:ext uri="{FF2B5EF4-FFF2-40B4-BE49-F238E27FC236}">
                <a16:creationId xmlns:a16="http://schemas.microsoft.com/office/drawing/2014/main" id="{E5D12D6A-241E-47A7-9BF4-58856A9B6DBB}"/>
              </a:ext>
            </a:extLst>
          </p:cNvPr>
          <p:cNvSpPr/>
          <p:nvPr/>
        </p:nvSpPr>
        <p:spPr>
          <a:xfrm>
            <a:off x="10178618" y="235537"/>
            <a:ext cx="246042" cy="917518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3 дочки</a:t>
            </a:r>
          </a:p>
        </p:txBody>
      </p:sp>
      <p:sp>
        <p:nvSpPr>
          <p:cNvPr id="7287" name="Облачко с текстом: прямоугольное со скругленными углами 7286">
            <a:extLst>
              <a:ext uri="{FF2B5EF4-FFF2-40B4-BE49-F238E27FC236}">
                <a16:creationId xmlns:a16="http://schemas.microsoft.com/office/drawing/2014/main" id="{38D834A9-4B43-4FCF-AA29-59A0D7295604}"/>
              </a:ext>
            </a:extLst>
          </p:cNvPr>
          <p:cNvSpPr/>
          <p:nvPr/>
        </p:nvSpPr>
        <p:spPr>
          <a:xfrm>
            <a:off x="10527219" y="270924"/>
            <a:ext cx="293323" cy="880945"/>
          </a:xfrm>
          <a:prstGeom prst="wedgeRoundRectCallout">
            <a:avLst>
              <a:gd name="adj1" fmla="val -20833"/>
              <a:gd name="adj2" fmla="val 773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В </a:t>
            </a:r>
            <a:r>
              <a:rPr lang="ru-RU" dirty="0" err="1"/>
              <a:t>Росии</a:t>
            </a:r>
            <a:endParaRPr lang="ru-RU" dirty="0"/>
          </a:p>
        </p:txBody>
      </p:sp>
      <p:sp>
        <p:nvSpPr>
          <p:cNvPr id="7288" name="Облачко с текстом: прямоугольное со скругленными углами 7287">
            <a:extLst>
              <a:ext uri="{FF2B5EF4-FFF2-40B4-BE49-F238E27FC236}">
                <a16:creationId xmlns:a16="http://schemas.microsoft.com/office/drawing/2014/main" id="{65B4683F-940B-41C3-801E-0AEBD6943AD3}"/>
              </a:ext>
            </a:extLst>
          </p:cNvPr>
          <p:cNvSpPr/>
          <p:nvPr/>
        </p:nvSpPr>
        <p:spPr>
          <a:xfrm>
            <a:off x="11009270" y="270924"/>
            <a:ext cx="266061" cy="939442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Сын и 2 д</a:t>
            </a:r>
          </a:p>
        </p:txBody>
      </p:sp>
      <p:sp>
        <p:nvSpPr>
          <p:cNvPr id="7289" name="Облачко с текстом: прямоугольное со скругленными углами 7288">
            <a:extLst>
              <a:ext uri="{FF2B5EF4-FFF2-40B4-BE49-F238E27FC236}">
                <a16:creationId xmlns:a16="http://schemas.microsoft.com/office/drawing/2014/main" id="{0C28E66C-2CAD-4C8D-9A4B-C77458161503}"/>
              </a:ext>
            </a:extLst>
          </p:cNvPr>
          <p:cNvSpPr/>
          <p:nvPr/>
        </p:nvSpPr>
        <p:spPr>
          <a:xfrm>
            <a:off x="11390677" y="112725"/>
            <a:ext cx="293323" cy="1117824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Сын и дочь</a:t>
            </a:r>
          </a:p>
        </p:txBody>
      </p:sp>
      <p:sp>
        <p:nvSpPr>
          <p:cNvPr id="7290" name="Облачко с текстом: прямоугольное со скругленными углами 7289">
            <a:extLst>
              <a:ext uri="{FF2B5EF4-FFF2-40B4-BE49-F238E27FC236}">
                <a16:creationId xmlns:a16="http://schemas.microsoft.com/office/drawing/2014/main" id="{80AE3F37-C6DD-485D-9BC6-D53185A01132}"/>
              </a:ext>
            </a:extLst>
          </p:cNvPr>
          <p:cNvSpPr/>
          <p:nvPr/>
        </p:nvSpPr>
        <p:spPr>
          <a:xfrm>
            <a:off x="11792257" y="-6986"/>
            <a:ext cx="250581" cy="1217352"/>
          </a:xfrm>
          <a:prstGeom prst="wedgeRoundRectCallout">
            <a:avLst>
              <a:gd name="adj1" fmla="val -48580"/>
              <a:gd name="adj2" fmla="val 7331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400" dirty="0"/>
              <a:t>Погиб в 50х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1DF535D-91F0-4489-BBAE-5712812B8F8B}"/>
              </a:ext>
            </a:extLst>
          </p:cNvPr>
          <p:cNvCxnSpPr>
            <a:cxnSpLocks/>
          </p:cNvCxnSpPr>
          <p:nvPr/>
        </p:nvCxnSpPr>
        <p:spPr>
          <a:xfrm>
            <a:off x="5036458" y="5500915"/>
            <a:ext cx="333603" cy="14254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705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История пергамента. Свиток пергамента. Древние пергаменты – ПОЧЕМУХА.РУ  ответы на вопросы.">
            <a:extLst>
              <a:ext uri="{FF2B5EF4-FFF2-40B4-BE49-F238E27FC236}">
                <a16:creationId xmlns:a16="http://schemas.microsoft.com/office/drawing/2014/main" id="{E481A2A2-C91D-4D7E-B950-6A389F25D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78" y="0"/>
            <a:ext cx="122116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F99FB-3CBE-4307-BBB5-B972EAAEA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49E0431-F4F6-49CE-AC4B-B5F4C9C028C2}"/>
              </a:ext>
            </a:extLst>
          </p:cNvPr>
          <p:cNvSpPr/>
          <p:nvPr/>
        </p:nvSpPr>
        <p:spPr>
          <a:xfrm>
            <a:off x="5471660" y="5892800"/>
            <a:ext cx="1698172" cy="600075"/>
          </a:xfrm>
          <a:prstGeom prst="roundRect">
            <a:avLst>
              <a:gd name="adj" fmla="val 0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Иван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2011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7D65CB-45DE-4B86-9EE5-0B305ECFF6C6}"/>
              </a:ext>
            </a:extLst>
          </p:cNvPr>
          <p:cNvSpPr/>
          <p:nvPr/>
        </p:nvSpPr>
        <p:spPr>
          <a:xfrm>
            <a:off x="7431314" y="5892800"/>
            <a:ext cx="1698172" cy="6000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Тихон</a:t>
            </a:r>
          </a:p>
          <a:p>
            <a:pPr algn="ctr"/>
            <a:r>
              <a:rPr lang="ru-RU" dirty="0"/>
              <a:t>2019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2C08A3E-089D-4E0F-8911-1F03A239DD5D}"/>
              </a:ext>
            </a:extLst>
          </p:cNvPr>
          <p:cNvSpPr/>
          <p:nvPr/>
        </p:nvSpPr>
        <p:spPr>
          <a:xfrm>
            <a:off x="2325863" y="4987961"/>
            <a:ext cx="3033984" cy="600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Глебов Николай Николаевич</a:t>
            </a:r>
          </a:p>
          <a:p>
            <a:pPr algn="ctr"/>
            <a:r>
              <a:rPr lang="ru-RU" dirty="0"/>
              <a:t>(1976)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6ED5E16-3E42-4F97-915A-958318D5568A}"/>
              </a:ext>
            </a:extLst>
          </p:cNvPr>
          <p:cNvSpPr/>
          <p:nvPr/>
        </p:nvSpPr>
        <p:spPr>
          <a:xfrm>
            <a:off x="6331133" y="4313663"/>
            <a:ext cx="2667723" cy="493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Ярошевич Андрей Андреевич (1946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20A1A86-3F7F-4EB1-83B5-4BBA5626F454}"/>
              </a:ext>
            </a:extLst>
          </p:cNvPr>
          <p:cNvSpPr/>
          <p:nvPr/>
        </p:nvSpPr>
        <p:spPr>
          <a:xfrm>
            <a:off x="6320746" y="2786687"/>
            <a:ext cx="1335314" cy="13208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Ярошевич Андрей Васильевич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C48668E-D6FB-4900-B750-F6D506C62074}"/>
              </a:ext>
            </a:extLst>
          </p:cNvPr>
          <p:cNvSpPr/>
          <p:nvPr/>
        </p:nvSpPr>
        <p:spPr>
          <a:xfrm>
            <a:off x="93844" y="4239192"/>
            <a:ext cx="3033984" cy="5679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 Глебов Николай Иванович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1953-2011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9CF486BC-F3D2-46EB-B833-AE499CAB6245}"/>
              </a:ext>
            </a:extLst>
          </p:cNvPr>
          <p:cNvCxnSpPr/>
          <p:nvPr/>
        </p:nvCxnSpPr>
        <p:spPr>
          <a:xfrm>
            <a:off x="2873829" y="4807148"/>
            <a:ext cx="957942" cy="1539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1E26FF9D-15D6-4620-9E7F-CB67939A9E0B}"/>
              </a:ext>
            </a:extLst>
          </p:cNvPr>
          <p:cNvCxnSpPr/>
          <p:nvPr/>
        </p:nvCxnSpPr>
        <p:spPr>
          <a:xfrm flipH="1">
            <a:off x="4136571" y="4807148"/>
            <a:ext cx="551543" cy="1539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B78A10E4-6984-4F8F-BBED-95CEE6EB2BF3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7664995" y="4807148"/>
            <a:ext cx="1079863" cy="2091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EACFC4D5-50C7-4322-A577-93B5A3E2F45B}"/>
              </a:ext>
            </a:extLst>
          </p:cNvPr>
          <p:cNvCxnSpPr/>
          <p:nvPr/>
        </p:nvCxnSpPr>
        <p:spPr>
          <a:xfrm flipH="1">
            <a:off x="8998857" y="4839267"/>
            <a:ext cx="1218364" cy="1770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350E36C-D945-4831-8AA4-788403064027}"/>
              </a:ext>
            </a:extLst>
          </p:cNvPr>
          <p:cNvSpPr/>
          <p:nvPr/>
        </p:nvSpPr>
        <p:spPr>
          <a:xfrm>
            <a:off x="7431314" y="5016327"/>
            <a:ext cx="3163273" cy="600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Глебова (Ярошевич) Людмила Андреевна (1983)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22A5AE1-FA45-469C-A3C2-A05D59B5FEB4}"/>
              </a:ext>
            </a:extLst>
          </p:cNvPr>
          <p:cNvSpPr/>
          <p:nvPr/>
        </p:nvSpPr>
        <p:spPr>
          <a:xfrm>
            <a:off x="3657600" y="5892801"/>
            <a:ext cx="1552578" cy="6000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Анна </a:t>
            </a:r>
          </a:p>
          <a:p>
            <a:pPr algn="ctr"/>
            <a:r>
              <a:rPr lang="ru-RU" dirty="0"/>
              <a:t>2006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4BAF0CD-06B9-4E74-98C0-011AAE0FA1EF}"/>
              </a:ext>
            </a:extLst>
          </p:cNvPr>
          <p:cNvSpPr/>
          <p:nvPr/>
        </p:nvSpPr>
        <p:spPr>
          <a:xfrm>
            <a:off x="9477829" y="4313663"/>
            <a:ext cx="2497908" cy="5256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Ярошевич (</a:t>
            </a:r>
            <a:r>
              <a:rPr lang="ru-RU" sz="1600" dirty="0" err="1"/>
              <a:t>Курлович</a:t>
            </a:r>
            <a:r>
              <a:rPr lang="ru-RU" sz="1600" dirty="0"/>
              <a:t>) Надежда Васильевна 1956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59234C0-09E2-488A-98B9-CDEFC3FD619E}"/>
              </a:ext>
            </a:extLst>
          </p:cNvPr>
          <p:cNvSpPr/>
          <p:nvPr/>
        </p:nvSpPr>
        <p:spPr>
          <a:xfrm>
            <a:off x="3390539" y="4239192"/>
            <a:ext cx="2714170" cy="600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Глебова (</a:t>
            </a:r>
            <a:r>
              <a:rPr lang="ru-RU" sz="1600" dirty="0" err="1"/>
              <a:t>Кунцевич</a:t>
            </a:r>
            <a:r>
              <a:rPr lang="ru-RU" sz="1600" dirty="0"/>
              <a:t>) София</a:t>
            </a:r>
          </a:p>
          <a:p>
            <a:pPr algn="ctr"/>
            <a:r>
              <a:rPr lang="ru-RU" sz="1600" dirty="0"/>
              <a:t>Николаевна 1955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22C8947-CC8E-4825-AC63-668C49BC22B0}"/>
              </a:ext>
            </a:extLst>
          </p:cNvPr>
          <p:cNvSpPr/>
          <p:nvPr/>
        </p:nvSpPr>
        <p:spPr>
          <a:xfrm>
            <a:off x="7786581" y="2778922"/>
            <a:ext cx="1197761" cy="13255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Ярошевич (Кононович) Елизавета Марковна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C90E5186-3EFD-4840-BF8B-67285A051CEE}"/>
              </a:ext>
            </a:extLst>
          </p:cNvPr>
          <p:cNvSpPr/>
          <p:nvPr/>
        </p:nvSpPr>
        <p:spPr>
          <a:xfrm>
            <a:off x="9376229" y="2766218"/>
            <a:ext cx="1218364" cy="13255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 err="1"/>
              <a:t>Курлович</a:t>
            </a:r>
            <a:r>
              <a:rPr lang="ru-RU" dirty="0"/>
              <a:t> Василий Андреевич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C527A4D2-62D6-4F9A-8D74-A5980375F6CE}"/>
              </a:ext>
            </a:extLst>
          </p:cNvPr>
          <p:cNvSpPr/>
          <p:nvPr/>
        </p:nvSpPr>
        <p:spPr>
          <a:xfrm>
            <a:off x="10971966" y="2766218"/>
            <a:ext cx="1220034" cy="1402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 err="1"/>
              <a:t>Курлович</a:t>
            </a:r>
            <a:r>
              <a:rPr lang="ru-RU" dirty="0"/>
              <a:t> (Кононович) Мария Петровна</a:t>
            </a:r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681BEB44-A166-4124-B6E6-FA2BC723EEB1}"/>
              </a:ext>
            </a:extLst>
          </p:cNvPr>
          <p:cNvCxnSpPr>
            <a:endCxn id="34" idx="0"/>
          </p:cNvCxnSpPr>
          <p:nvPr/>
        </p:nvCxnSpPr>
        <p:spPr>
          <a:xfrm>
            <a:off x="6807200" y="4104484"/>
            <a:ext cx="857795" cy="20917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53131ECA-AE1C-488A-95D6-DE56B1715385}"/>
              </a:ext>
            </a:extLst>
          </p:cNvPr>
          <p:cNvCxnSpPr>
            <a:cxnSpLocks/>
            <a:stCxn id="52" idx="2"/>
            <a:endCxn id="34" idx="0"/>
          </p:cNvCxnSpPr>
          <p:nvPr/>
        </p:nvCxnSpPr>
        <p:spPr>
          <a:xfrm flipH="1">
            <a:off x="7664995" y="4104485"/>
            <a:ext cx="720467" cy="20917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D315E6DB-6CE0-409C-BFEC-7FA56778E72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>
            <a:off x="9985411" y="4091781"/>
            <a:ext cx="741372" cy="2218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F442800B-871D-4534-823B-B5DDA1350DF9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10971967" y="4168722"/>
            <a:ext cx="610016" cy="14494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02" name="Прямоугольник 8201">
            <a:extLst>
              <a:ext uri="{FF2B5EF4-FFF2-40B4-BE49-F238E27FC236}">
                <a16:creationId xmlns:a16="http://schemas.microsoft.com/office/drawing/2014/main" id="{40E54508-8951-47CC-AD3E-161510A38BC6}"/>
              </a:ext>
            </a:extLst>
          </p:cNvPr>
          <p:cNvSpPr/>
          <p:nvPr/>
        </p:nvSpPr>
        <p:spPr>
          <a:xfrm>
            <a:off x="93844" y="2739700"/>
            <a:ext cx="1314876" cy="1298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Глебов Иван Николаевич 10.06.1913-09.10.2001</a:t>
            </a:r>
          </a:p>
        </p:txBody>
      </p:sp>
      <p:sp>
        <p:nvSpPr>
          <p:cNvPr id="8203" name="Прямоугольник 8202">
            <a:extLst>
              <a:ext uri="{FF2B5EF4-FFF2-40B4-BE49-F238E27FC236}">
                <a16:creationId xmlns:a16="http://schemas.microsoft.com/office/drawing/2014/main" id="{33D220E7-E46B-4606-999E-3F8D8D36DF7F}"/>
              </a:ext>
            </a:extLst>
          </p:cNvPr>
          <p:cNvSpPr/>
          <p:nvPr/>
        </p:nvSpPr>
        <p:spPr>
          <a:xfrm>
            <a:off x="1569101" y="2728518"/>
            <a:ext cx="1530421" cy="13759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Глебова (</a:t>
            </a:r>
            <a:r>
              <a:rPr lang="ru-RU" sz="1600" dirty="0" err="1"/>
              <a:t>Телепун</a:t>
            </a:r>
            <a:r>
              <a:rPr lang="ru-RU" sz="1600" dirty="0"/>
              <a:t>) Прасковья </a:t>
            </a:r>
            <a:r>
              <a:rPr lang="ru-RU" sz="1600" dirty="0" err="1"/>
              <a:t>Артамоновна</a:t>
            </a:r>
            <a:r>
              <a:rPr lang="ru-RU" sz="1600" dirty="0"/>
              <a:t> 1919-2005</a:t>
            </a:r>
          </a:p>
        </p:txBody>
      </p:sp>
      <p:sp>
        <p:nvSpPr>
          <p:cNvPr id="8204" name="Прямоугольник 8203">
            <a:extLst>
              <a:ext uri="{FF2B5EF4-FFF2-40B4-BE49-F238E27FC236}">
                <a16:creationId xmlns:a16="http://schemas.microsoft.com/office/drawing/2014/main" id="{CC23A401-09ED-4E26-8C16-973CEDA6B964}"/>
              </a:ext>
            </a:extLst>
          </p:cNvPr>
          <p:cNvSpPr/>
          <p:nvPr/>
        </p:nvSpPr>
        <p:spPr>
          <a:xfrm>
            <a:off x="3261413" y="2719555"/>
            <a:ext cx="1335314" cy="1311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 err="1"/>
              <a:t>Кунцевич</a:t>
            </a:r>
            <a:r>
              <a:rPr lang="ru-RU" dirty="0"/>
              <a:t> Николай Иосифович 02.05.1924-15.12.1997</a:t>
            </a:r>
          </a:p>
        </p:txBody>
      </p:sp>
      <p:sp>
        <p:nvSpPr>
          <p:cNvPr id="8205" name="Прямоугольник 8204">
            <a:extLst>
              <a:ext uri="{FF2B5EF4-FFF2-40B4-BE49-F238E27FC236}">
                <a16:creationId xmlns:a16="http://schemas.microsoft.com/office/drawing/2014/main" id="{724BC334-9A0B-4768-9D9A-5E0BB6D82E7C}"/>
              </a:ext>
            </a:extLst>
          </p:cNvPr>
          <p:cNvSpPr/>
          <p:nvPr/>
        </p:nvSpPr>
        <p:spPr>
          <a:xfrm>
            <a:off x="4727248" y="2747595"/>
            <a:ext cx="1461308" cy="1356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 err="1"/>
              <a:t>Кунцевич</a:t>
            </a:r>
            <a:r>
              <a:rPr lang="ru-RU" dirty="0"/>
              <a:t> (</a:t>
            </a:r>
            <a:r>
              <a:rPr lang="ru-RU" dirty="0" err="1"/>
              <a:t>Мазанович</a:t>
            </a:r>
            <a:r>
              <a:rPr lang="ru-RU" dirty="0"/>
              <a:t>) Мария  </a:t>
            </a:r>
            <a:r>
              <a:rPr lang="ru-RU" dirty="0" err="1"/>
              <a:t>Климовна</a:t>
            </a:r>
            <a:endParaRPr lang="ru-RU" dirty="0"/>
          </a:p>
          <a:p>
            <a:pPr algn="ctr"/>
            <a:r>
              <a:rPr lang="ru-RU" sz="1600" dirty="0"/>
              <a:t>01.05.1927-26..03.1991 </a:t>
            </a:r>
          </a:p>
        </p:txBody>
      </p:sp>
      <p:cxnSp>
        <p:nvCxnSpPr>
          <p:cNvPr id="8207" name="Прямая соединительная линия 8206">
            <a:extLst>
              <a:ext uri="{FF2B5EF4-FFF2-40B4-BE49-F238E27FC236}">
                <a16:creationId xmlns:a16="http://schemas.microsoft.com/office/drawing/2014/main" id="{24337DE5-13D0-4680-9EE1-3C9D67A13A02}"/>
              </a:ext>
            </a:extLst>
          </p:cNvPr>
          <p:cNvCxnSpPr>
            <a:cxnSpLocks/>
            <a:stCxn id="8202" idx="2"/>
          </p:cNvCxnSpPr>
          <p:nvPr/>
        </p:nvCxnSpPr>
        <p:spPr>
          <a:xfrm>
            <a:off x="751282" y="4038305"/>
            <a:ext cx="657438" cy="1997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09" name="Прямая соединительная линия 8208">
            <a:extLst>
              <a:ext uri="{FF2B5EF4-FFF2-40B4-BE49-F238E27FC236}">
                <a16:creationId xmlns:a16="http://schemas.microsoft.com/office/drawing/2014/main" id="{64B7B807-55EA-46C0-B2A4-6D0B1C040F78}"/>
              </a:ext>
            </a:extLst>
          </p:cNvPr>
          <p:cNvCxnSpPr/>
          <p:nvPr/>
        </p:nvCxnSpPr>
        <p:spPr>
          <a:xfrm flipH="1">
            <a:off x="1539241" y="4044794"/>
            <a:ext cx="698105" cy="1867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11" name="Прямая соединительная линия 8210">
            <a:extLst>
              <a:ext uri="{FF2B5EF4-FFF2-40B4-BE49-F238E27FC236}">
                <a16:creationId xmlns:a16="http://schemas.microsoft.com/office/drawing/2014/main" id="{0D2D3A7A-DD60-4988-AB49-30486185D6A4}"/>
              </a:ext>
            </a:extLst>
          </p:cNvPr>
          <p:cNvCxnSpPr>
            <a:cxnSpLocks/>
          </p:cNvCxnSpPr>
          <p:nvPr/>
        </p:nvCxnSpPr>
        <p:spPr>
          <a:xfrm>
            <a:off x="4210595" y="4065970"/>
            <a:ext cx="537029" cy="1590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15" name="Прямая соединительная линия 8214">
            <a:extLst>
              <a:ext uri="{FF2B5EF4-FFF2-40B4-BE49-F238E27FC236}">
                <a16:creationId xmlns:a16="http://schemas.microsoft.com/office/drawing/2014/main" id="{770AB2CB-5246-46DE-BAC8-663024EC7E84}"/>
              </a:ext>
            </a:extLst>
          </p:cNvPr>
          <p:cNvCxnSpPr>
            <a:cxnSpLocks/>
            <a:stCxn id="8205" idx="2"/>
          </p:cNvCxnSpPr>
          <p:nvPr/>
        </p:nvCxnSpPr>
        <p:spPr>
          <a:xfrm flipH="1">
            <a:off x="4901810" y="4104483"/>
            <a:ext cx="556092" cy="1205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17" name="Прямоугольник 8216">
            <a:extLst>
              <a:ext uri="{FF2B5EF4-FFF2-40B4-BE49-F238E27FC236}">
                <a16:creationId xmlns:a16="http://schemas.microsoft.com/office/drawing/2014/main" id="{5677236A-42CC-4885-A808-7875602C4439}"/>
              </a:ext>
            </a:extLst>
          </p:cNvPr>
          <p:cNvSpPr/>
          <p:nvPr/>
        </p:nvSpPr>
        <p:spPr>
          <a:xfrm>
            <a:off x="6646234" y="1319916"/>
            <a:ext cx="621210" cy="13117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Василий Иосифович</a:t>
            </a:r>
          </a:p>
        </p:txBody>
      </p:sp>
      <p:sp>
        <p:nvSpPr>
          <p:cNvPr id="8218" name="Прямоугольник 8217">
            <a:extLst>
              <a:ext uri="{FF2B5EF4-FFF2-40B4-BE49-F238E27FC236}">
                <a16:creationId xmlns:a16="http://schemas.microsoft.com/office/drawing/2014/main" id="{23251730-5C9C-43E5-9193-A2F7086BC41B}"/>
              </a:ext>
            </a:extLst>
          </p:cNvPr>
          <p:cNvSpPr/>
          <p:nvPr/>
        </p:nvSpPr>
        <p:spPr>
          <a:xfrm>
            <a:off x="7327301" y="1344885"/>
            <a:ext cx="621210" cy="1244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Наталья Даниловна</a:t>
            </a:r>
          </a:p>
        </p:txBody>
      </p:sp>
      <p:sp>
        <p:nvSpPr>
          <p:cNvPr id="8219" name="Прямоугольник 8218">
            <a:extLst>
              <a:ext uri="{FF2B5EF4-FFF2-40B4-BE49-F238E27FC236}">
                <a16:creationId xmlns:a16="http://schemas.microsoft.com/office/drawing/2014/main" id="{F11CA45F-B106-415F-99B4-6A934E1884FB}"/>
              </a:ext>
            </a:extLst>
          </p:cNvPr>
          <p:cNvSpPr/>
          <p:nvPr/>
        </p:nvSpPr>
        <p:spPr>
          <a:xfrm>
            <a:off x="8005973" y="1333106"/>
            <a:ext cx="562262" cy="124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Марк </a:t>
            </a:r>
            <a:r>
              <a:rPr lang="ru-RU" dirty="0" err="1"/>
              <a:t>Войтехович</a:t>
            </a:r>
            <a:endParaRPr lang="ru-RU" dirty="0"/>
          </a:p>
        </p:txBody>
      </p:sp>
      <p:sp>
        <p:nvSpPr>
          <p:cNvPr id="8220" name="Прямоугольник 8219">
            <a:extLst>
              <a:ext uri="{FF2B5EF4-FFF2-40B4-BE49-F238E27FC236}">
                <a16:creationId xmlns:a16="http://schemas.microsoft.com/office/drawing/2014/main" id="{A37FC94A-2C13-480B-B395-3852F951E05A}"/>
              </a:ext>
            </a:extLst>
          </p:cNvPr>
          <p:cNvSpPr/>
          <p:nvPr/>
        </p:nvSpPr>
        <p:spPr>
          <a:xfrm>
            <a:off x="8681821" y="1333106"/>
            <a:ext cx="621210" cy="12366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 err="1"/>
              <a:t>Зиневея</a:t>
            </a:r>
            <a:r>
              <a:rPr lang="ru-RU" dirty="0"/>
              <a:t> </a:t>
            </a:r>
            <a:r>
              <a:rPr lang="ru-RU" dirty="0" err="1"/>
              <a:t>Нестеровна</a:t>
            </a:r>
            <a:endParaRPr lang="ru-RU" dirty="0"/>
          </a:p>
        </p:txBody>
      </p:sp>
      <p:sp>
        <p:nvSpPr>
          <p:cNvPr id="8221" name="Прямоугольник 8220">
            <a:extLst>
              <a:ext uri="{FF2B5EF4-FFF2-40B4-BE49-F238E27FC236}">
                <a16:creationId xmlns:a16="http://schemas.microsoft.com/office/drawing/2014/main" id="{ED65209A-7AB2-454A-9B66-469518F65C0F}"/>
              </a:ext>
            </a:extLst>
          </p:cNvPr>
          <p:cNvSpPr/>
          <p:nvPr/>
        </p:nvSpPr>
        <p:spPr>
          <a:xfrm>
            <a:off x="9398825" y="1365226"/>
            <a:ext cx="562262" cy="12366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Андрей Антонович</a:t>
            </a:r>
          </a:p>
        </p:txBody>
      </p:sp>
      <p:sp>
        <p:nvSpPr>
          <p:cNvPr id="8222" name="Прямоугольник 8221">
            <a:extLst>
              <a:ext uri="{FF2B5EF4-FFF2-40B4-BE49-F238E27FC236}">
                <a16:creationId xmlns:a16="http://schemas.microsoft.com/office/drawing/2014/main" id="{D7041BD2-B1A2-4669-95F1-68C34AEFDFB8}"/>
              </a:ext>
            </a:extLst>
          </p:cNvPr>
          <p:cNvSpPr/>
          <p:nvPr/>
        </p:nvSpPr>
        <p:spPr>
          <a:xfrm>
            <a:off x="10139515" y="1382171"/>
            <a:ext cx="609182" cy="12366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Мария Ивановна</a:t>
            </a:r>
          </a:p>
        </p:txBody>
      </p:sp>
      <p:sp>
        <p:nvSpPr>
          <p:cNvPr id="8223" name="Прямоугольник 8222">
            <a:extLst>
              <a:ext uri="{FF2B5EF4-FFF2-40B4-BE49-F238E27FC236}">
                <a16:creationId xmlns:a16="http://schemas.microsoft.com/office/drawing/2014/main" id="{83B5E112-34DF-4258-95CE-0B7B2F264D1F}"/>
              </a:ext>
            </a:extLst>
          </p:cNvPr>
          <p:cNvSpPr/>
          <p:nvPr/>
        </p:nvSpPr>
        <p:spPr>
          <a:xfrm>
            <a:off x="10829498" y="1378416"/>
            <a:ext cx="590843" cy="11990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Кононович Петр</a:t>
            </a:r>
          </a:p>
        </p:txBody>
      </p:sp>
      <p:sp>
        <p:nvSpPr>
          <p:cNvPr id="8224" name="Прямоугольник 8223">
            <a:extLst>
              <a:ext uri="{FF2B5EF4-FFF2-40B4-BE49-F238E27FC236}">
                <a16:creationId xmlns:a16="http://schemas.microsoft.com/office/drawing/2014/main" id="{BC840136-0BBD-4C86-834A-398484967470}"/>
              </a:ext>
            </a:extLst>
          </p:cNvPr>
          <p:cNvSpPr/>
          <p:nvPr/>
        </p:nvSpPr>
        <p:spPr>
          <a:xfrm>
            <a:off x="11449594" y="1363714"/>
            <a:ext cx="609182" cy="12560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 err="1"/>
              <a:t>Наумик</a:t>
            </a:r>
            <a:r>
              <a:rPr lang="ru-RU" dirty="0"/>
              <a:t>  Прасковья</a:t>
            </a:r>
          </a:p>
        </p:txBody>
      </p:sp>
      <p:sp>
        <p:nvSpPr>
          <p:cNvPr id="8225" name="Прямоугольник 8224">
            <a:extLst>
              <a:ext uri="{FF2B5EF4-FFF2-40B4-BE49-F238E27FC236}">
                <a16:creationId xmlns:a16="http://schemas.microsoft.com/office/drawing/2014/main" id="{772662D7-CF0B-448B-8BF5-BE9D6EDCB93B}"/>
              </a:ext>
            </a:extLst>
          </p:cNvPr>
          <p:cNvSpPr/>
          <p:nvPr/>
        </p:nvSpPr>
        <p:spPr>
          <a:xfrm>
            <a:off x="5632339" y="1305143"/>
            <a:ext cx="935255" cy="13265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 err="1"/>
              <a:t>Мазанович</a:t>
            </a:r>
            <a:r>
              <a:rPr lang="ru-RU" sz="1600" dirty="0"/>
              <a:t> Ольга Мартиновна1902-1975</a:t>
            </a:r>
          </a:p>
        </p:txBody>
      </p:sp>
      <p:sp>
        <p:nvSpPr>
          <p:cNvPr id="8226" name="Прямоугольник 8225">
            <a:extLst>
              <a:ext uri="{FF2B5EF4-FFF2-40B4-BE49-F238E27FC236}">
                <a16:creationId xmlns:a16="http://schemas.microsoft.com/office/drawing/2014/main" id="{DCB39D20-51AB-4C0A-8501-6BB6F5E709D9}"/>
              </a:ext>
            </a:extLst>
          </p:cNvPr>
          <p:cNvSpPr/>
          <p:nvPr/>
        </p:nvSpPr>
        <p:spPr>
          <a:xfrm>
            <a:off x="4586463" y="1305143"/>
            <a:ext cx="975649" cy="1268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 err="1"/>
              <a:t>Мазанович</a:t>
            </a:r>
            <a:r>
              <a:rPr lang="ru-RU" sz="1600" dirty="0"/>
              <a:t> Клим Григорьевич</a:t>
            </a:r>
          </a:p>
          <a:p>
            <a:pPr algn="ctr"/>
            <a:r>
              <a:rPr lang="ru-RU" sz="1400" dirty="0"/>
              <a:t>Погиб в ВОВ</a:t>
            </a:r>
          </a:p>
        </p:txBody>
      </p:sp>
      <p:sp>
        <p:nvSpPr>
          <p:cNvPr id="8227" name="Прямоугольник 8226">
            <a:extLst>
              <a:ext uri="{FF2B5EF4-FFF2-40B4-BE49-F238E27FC236}">
                <a16:creationId xmlns:a16="http://schemas.microsoft.com/office/drawing/2014/main" id="{F902B49D-6650-4A49-8666-FCFFA4C9A7F6}"/>
              </a:ext>
            </a:extLst>
          </p:cNvPr>
          <p:cNvSpPr/>
          <p:nvPr/>
        </p:nvSpPr>
        <p:spPr>
          <a:xfrm>
            <a:off x="3944011" y="1305143"/>
            <a:ext cx="529759" cy="1268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 err="1"/>
              <a:t>Кунцевич</a:t>
            </a:r>
            <a:r>
              <a:rPr lang="ru-RU" dirty="0"/>
              <a:t> Евдокия</a:t>
            </a:r>
          </a:p>
        </p:txBody>
      </p:sp>
      <p:sp>
        <p:nvSpPr>
          <p:cNvPr id="8228" name="Прямоугольник 8227">
            <a:extLst>
              <a:ext uri="{FF2B5EF4-FFF2-40B4-BE49-F238E27FC236}">
                <a16:creationId xmlns:a16="http://schemas.microsoft.com/office/drawing/2014/main" id="{17DA8A5E-E0B7-422E-BFDA-15AA6C0D2BC2}"/>
              </a:ext>
            </a:extLst>
          </p:cNvPr>
          <p:cNvSpPr/>
          <p:nvPr/>
        </p:nvSpPr>
        <p:spPr>
          <a:xfrm>
            <a:off x="3247796" y="1319916"/>
            <a:ext cx="554836" cy="1268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 err="1"/>
              <a:t>Кунцевич</a:t>
            </a:r>
            <a:r>
              <a:rPr lang="ru-RU" dirty="0"/>
              <a:t> Иосиф</a:t>
            </a:r>
          </a:p>
        </p:txBody>
      </p:sp>
      <p:sp>
        <p:nvSpPr>
          <p:cNvPr id="8229" name="Прямоугольник 8228">
            <a:extLst>
              <a:ext uri="{FF2B5EF4-FFF2-40B4-BE49-F238E27FC236}">
                <a16:creationId xmlns:a16="http://schemas.microsoft.com/office/drawing/2014/main" id="{7F0CA405-D312-47B8-A75F-12D983E19E2A}"/>
              </a:ext>
            </a:extLst>
          </p:cNvPr>
          <p:cNvSpPr/>
          <p:nvPr/>
        </p:nvSpPr>
        <p:spPr>
          <a:xfrm>
            <a:off x="2345285" y="1296877"/>
            <a:ext cx="859859" cy="13219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 err="1"/>
              <a:t>Телепун</a:t>
            </a:r>
            <a:r>
              <a:rPr lang="ru-RU" dirty="0"/>
              <a:t> Мария Яковлевна</a:t>
            </a:r>
          </a:p>
        </p:txBody>
      </p:sp>
      <p:sp>
        <p:nvSpPr>
          <p:cNvPr id="8230" name="Прямоугольник 8229">
            <a:extLst>
              <a:ext uri="{FF2B5EF4-FFF2-40B4-BE49-F238E27FC236}">
                <a16:creationId xmlns:a16="http://schemas.microsoft.com/office/drawing/2014/main" id="{1B00E7F9-B4D9-4EB2-8E21-223BBF21D57C}"/>
              </a:ext>
            </a:extLst>
          </p:cNvPr>
          <p:cNvSpPr/>
          <p:nvPr/>
        </p:nvSpPr>
        <p:spPr>
          <a:xfrm>
            <a:off x="1438531" y="1313714"/>
            <a:ext cx="875367" cy="13050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 err="1"/>
              <a:t>Телепун</a:t>
            </a:r>
            <a:r>
              <a:rPr lang="ru-RU" sz="1600" dirty="0"/>
              <a:t> </a:t>
            </a:r>
            <a:r>
              <a:rPr lang="ru-RU" sz="1600" dirty="0" err="1"/>
              <a:t>Артамон</a:t>
            </a:r>
            <a:r>
              <a:rPr lang="ru-RU" sz="1600" dirty="0"/>
              <a:t> Евсеевич</a:t>
            </a:r>
          </a:p>
          <a:p>
            <a:pPr algn="ctr"/>
            <a:r>
              <a:rPr lang="ru-RU" sz="1600" dirty="0"/>
              <a:t>-1970</a:t>
            </a:r>
          </a:p>
        </p:txBody>
      </p:sp>
      <p:sp>
        <p:nvSpPr>
          <p:cNvPr id="8231" name="Прямоугольник 8230">
            <a:extLst>
              <a:ext uri="{FF2B5EF4-FFF2-40B4-BE49-F238E27FC236}">
                <a16:creationId xmlns:a16="http://schemas.microsoft.com/office/drawing/2014/main" id="{B74E1D13-2859-4C6E-A1A3-FAA222C3749C}"/>
              </a:ext>
            </a:extLst>
          </p:cNvPr>
          <p:cNvSpPr/>
          <p:nvPr/>
        </p:nvSpPr>
        <p:spPr>
          <a:xfrm>
            <a:off x="672515" y="1313714"/>
            <a:ext cx="695790" cy="12720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Глебова Евдокия</a:t>
            </a:r>
          </a:p>
          <a:p>
            <a:pPr algn="ctr"/>
            <a:r>
              <a:rPr lang="ru-RU" sz="1600" dirty="0"/>
              <a:t>- 1914</a:t>
            </a:r>
          </a:p>
        </p:txBody>
      </p:sp>
      <p:sp>
        <p:nvSpPr>
          <p:cNvPr id="8232" name="Прямоугольник 8231">
            <a:extLst>
              <a:ext uri="{FF2B5EF4-FFF2-40B4-BE49-F238E27FC236}">
                <a16:creationId xmlns:a16="http://schemas.microsoft.com/office/drawing/2014/main" id="{4470D7FD-A938-4B0C-8A78-7C12601D4FC5}"/>
              </a:ext>
            </a:extLst>
          </p:cNvPr>
          <p:cNvSpPr/>
          <p:nvPr/>
        </p:nvSpPr>
        <p:spPr>
          <a:xfrm>
            <a:off x="57211" y="1260237"/>
            <a:ext cx="559043" cy="13585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dirty="0"/>
              <a:t>Глебов Николай</a:t>
            </a:r>
          </a:p>
        </p:txBody>
      </p:sp>
      <p:sp>
        <p:nvSpPr>
          <p:cNvPr id="8233" name="Прямоугольник 8232">
            <a:extLst>
              <a:ext uri="{FF2B5EF4-FFF2-40B4-BE49-F238E27FC236}">
                <a16:creationId xmlns:a16="http://schemas.microsoft.com/office/drawing/2014/main" id="{94A054E1-9470-4C20-93EE-8F9F571A9B6A}"/>
              </a:ext>
            </a:extLst>
          </p:cNvPr>
          <p:cNvSpPr/>
          <p:nvPr/>
        </p:nvSpPr>
        <p:spPr>
          <a:xfrm>
            <a:off x="6305643" y="171667"/>
            <a:ext cx="562261" cy="10828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Иосиф Игнатов</a:t>
            </a:r>
            <a:r>
              <a:rPr lang="ru-RU" dirty="0"/>
              <a:t>ич</a:t>
            </a:r>
          </a:p>
        </p:txBody>
      </p:sp>
      <p:sp>
        <p:nvSpPr>
          <p:cNvPr id="8234" name="Прямоугольник 8233">
            <a:extLst>
              <a:ext uri="{FF2B5EF4-FFF2-40B4-BE49-F238E27FC236}">
                <a16:creationId xmlns:a16="http://schemas.microsoft.com/office/drawing/2014/main" id="{60CD8BD3-FD83-4BD9-A331-F2F471EC673C}"/>
              </a:ext>
            </a:extLst>
          </p:cNvPr>
          <p:cNvSpPr/>
          <p:nvPr/>
        </p:nvSpPr>
        <p:spPr>
          <a:xfrm>
            <a:off x="7034850" y="212436"/>
            <a:ext cx="621210" cy="983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dirty="0"/>
              <a:t>Елена Ивановна</a:t>
            </a:r>
          </a:p>
        </p:txBody>
      </p:sp>
      <p:cxnSp>
        <p:nvCxnSpPr>
          <p:cNvPr id="8236" name="Прямая соединительная линия 8235">
            <a:extLst>
              <a:ext uri="{FF2B5EF4-FFF2-40B4-BE49-F238E27FC236}">
                <a16:creationId xmlns:a16="http://schemas.microsoft.com/office/drawing/2014/main" id="{BFBDDB6E-792F-43D3-B3D3-1DA5B653B9A9}"/>
              </a:ext>
            </a:extLst>
          </p:cNvPr>
          <p:cNvCxnSpPr>
            <a:stCxn id="8233" idx="2"/>
          </p:cNvCxnSpPr>
          <p:nvPr/>
        </p:nvCxnSpPr>
        <p:spPr>
          <a:xfrm>
            <a:off x="6586774" y="1254475"/>
            <a:ext cx="281130" cy="8814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38" name="Прямая соединительная линия 8237">
            <a:extLst>
              <a:ext uri="{FF2B5EF4-FFF2-40B4-BE49-F238E27FC236}">
                <a16:creationId xmlns:a16="http://schemas.microsoft.com/office/drawing/2014/main" id="{983F8045-B4F9-427E-B444-BE17B8473B91}"/>
              </a:ext>
            </a:extLst>
          </p:cNvPr>
          <p:cNvCxnSpPr>
            <a:cxnSpLocks/>
            <a:endCxn id="8217" idx="0"/>
          </p:cNvCxnSpPr>
          <p:nvPr/>
        </p:nvCxnSpPr>
        <p:spPr>
          <a:xfrm flipH="1">
            <a:off x="6956839" y="1208731"/>
            <a:ext cx="249532" cy="1111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41" name="Прямая соединительная линия 8240">
            <a:extLst>
              <a:ext uri="{FF2B5EF4-FFF2-40B4-BE49-F238E27FC236}">
                <a16:creationId xmlns:a16="http://schemas.microsoft.com/office/drawing/2014/main" id="{63B14DDB-CA10-43A7-98BC-F7F5BFD4334A}"/>
              </a:ext>
            </a:extLst>
          </p:cNvPr>
          <p:cNvCxnSpPr>
            <a:cxnSpLocks/>
            <a:stCxn id="8217" idx="2"/>
            <a:endCxn id="35" idx="0"/>
          </p:cNvCxnSpPr>
          <p:nvPr/>
        </p:nvCxnSpPr>
        <p:spPr>
          <a:xfrm>
            <a:off x="6956839" y="2631670"/>
            <a:ext cx="31564" cy="155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43" name="Прямая соединительная линия 8242">
            <a:extLst>
              <a:ext uri="{FF2B5EF4-FFF2-40B4-BE49-F238E27FC236}">
                <a16:creationId xmlns:a16="http://schemas.microsoft.com/office/drawing/2014/main" id="{5AE1D8DF-C9D8-45B8-86C4-1780DA05BD1E}"/>
              </a:ext>
            </a:extLst>
          </p:cNvPr>
          <p:cNvCxnSpPr>
            <a:stCxn id="8218" idx="2"/>
          </p:cNvCxnSpPr>
          <p:nvPr/>
        </p:nvCxnSpPr>
        <p:spPr>
          <a:xfrm flipH="1">
            <a:off x="7327300" y="2589286"/>
            <a:ext cx="310606" cy="20190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45" name="Прямая соединительная линия 8244">
            <a:extLst>
              <a:ext uri="{FF2B5EF4-FFF2-40B4-BE49-F238E27FC236}">
                <a16:creationId xmlns:a16="http://schemas.microsoft.com/office/drawing/2014/main" id="{54E41BB9-71CB-4285-BB58-F336A37944DC}"/>
              </a:ext>
            </a:extLst>
          </p:cNvPr>
          <p:cNvCxnSpPr>
            <a:stCxn id="8219" idx="2"/>
            <a:endCxn id="52" idx="0"/>
          </p:cNvCxnSpPr>
          <p:nvPr/>
        </p:nvCxnSpPr>
        <p:spPr>
          <a:xfrm>
            <a:off x="8287104" y="2577506"/>
            <a:ext cx="98358" cy="2014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47" name="Прямая соединительная линия 8246">
            <a:extLst>
              <a:ext uri="{FF2B5EF4-FFF2-40B4-BE49-F238E27FC236}">
                <a16:creationId xmlns:a16="http://schemas.microsoft.com/office/drawing/2014/main" id="{A974E209-EB28-4EE3-894F-51BBA4C761EF}"/>
              </a:ext>
            </a:extLst>
          </p:cNvPr>
          <p:cNvCxnSpPr>
            <a:stCxn id="8220" idx="2"/>
          </p:cNvCxnSpPr>
          <p:nvPr/>
        </p:nvCxnSpPr>
        <p:spPr>
          <a:xfrm flipH="1">
            <a:off x="8744459" y="2569743"/>
            <a:ext cx="247967" cy="1699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49" name="Прямая соединительная линия 8248">
            <a:extLst>
              <a:ext uri="{FF2B5EF4-FFF2-40B4-BE49-F238E27FC236}">
                <a16:creationId xmlns:a16="http://schemas.microsoft.com/office/drawing/2014/main" id="{0B8E733D-ADAB-4739-A3AE-5A313D64AF7F}"/>
              </a:ext>
            </a:extLst>
          </p:cNvPr>
          <p:cNvCxnSpPr>
            <a:endCxn id="53" idx="0"/>
          </p:cNvCxnSpPr>
          <p:nvPr/>
        </p:nvCxnSpPr>
        <p:spPr>
          <a:xfrm>
            <a:off x="9546547" y="2618808"/>
            <a:ext cx="438864" cy="1474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51" name="Прямая соединительная линия 8250">
            <a:extLst>
              <a:ext uri="{FF2B5EF4-FFF2-40B4-BE49-F238E27FC236}">
                <a16:creationId xmlns:a16="http://schemas.microsoft.com/office/drawing/2014/main" id="{7A6E967D-C199-4E91-8EDB-166348D2410C}"/>
              </a:ext>
            </a:extLst>
          </p:cNvPr>
          <p:cNvCxnSpPr>
            <a:cxnSpLocks/>
            <a:endCxn id="53" idx="0"/>
          </p:cNvCxnSpPr>
          <p:nvPr/>
        </p:nvCxnSpPr>
        <p:spPr>
          <a:xfrm flipH="1">
            <a:off x="9985411" y="2618808"/>
            <a:ext cx="294334" cy="1474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56" name="Прямая соединительная линия 8255">
            <a:extLst>
              <a:ext uri="{FF2B5EF4-FFF2-40B4-BE49-F238E27FC236}">
                <a16:creationId xmlns:a16="http://schemas.microsoft.com/office/drawing/2014/main" id="{997BE8F7-A3F0-429C-A421-3E00AD78BEBA}"/>
              </a:ext>
            </a:extLst>
          </p:cNvPr>
          <p:cNvCxnSpPr>
            <a:stCxn id="8223" idx="2"/>
            <a:endCxn id="54" idx="0"/>
          </p:cNvCxnSpPr>
          <p:nvPr/>
        </p:nvCxnSpPr>
        <p:spPr>
          <a:xfrm>
            <a:off x="11124920" y="2577506"/>
            <a:ext cx="457063" cy="1887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58" name="Прямая соединительная линия 8257">
            <a:extLst>
              <a:ext uri="{FF2B5EF4-FFF2-40B4-BE49-F238E27FC236}">
                <a16:creationId xmlns:a16="http://schemas.microsoft.com/office/drawing/2014/main" id="{2B0A25F2-FE21-434F-AFCE-618D175BB7BD}"/>
              </a:ext>
            </a:extLst>
          </p:cNvPr>
          <p:cNvCxnSpPr>
            <a:stCxn id="8224" idx="2"/>
            <a:endCxn id="54" idx="0"/>
          </p:cNvCxnSpPr>
          <p:nvPr/>
        </p:nvCxnSpPr>
        <p:spPr>
          <a:xfrm flipH="1">
            <a:off x="11581983" y="2619765"/>
            <a:ext cx="172202" cy="14645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60" name="Прямая соединительная линия 8259">
            <a:extLst>
              <a:ext uri="{FF2B5EF4-FFF2-40B4-BE49-F238E27FC236}">
                <a16:creationId xmlns:a16="http://schemas.microsoft.com/office/drawing/2014/main" id="{72EBCD86-1BD8-4E44-A793-6A929EF84D3F}"/>
              </a:ext>
            </a:extLst>
          </p:cNvPr>
          <p:cNvCxnSpPr>
            <a:cxnSpLocks/>
            <a:stCxn id="8225" idx="2"/>
            <a:endCxn id="8205" idx="0"/>
          </p:cNvCxnSpPr>
          <p:nvPr/>
        </p:nvCxnSpPr>
        <p:spPr>
          <a:xfrm flipH="1">
            <a:off x="5457902" y="2631670"/>
            <a:ext cx="642065" cy="1159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62" name="Прямая соединительная линия 8261">
            <a:extLst>
              <a:ext uri="{FF2B5EF4-FFF2-40B4-BE49-F238E27FC236}">
                <a16:creationId xmlns:a16="http://schemas.microsoft.com/office/drawing/2014/main" id="{045E2D2A-D951-4ED3-87BE-2EF4A3B436EF}"/>
              </a:ext>
            </a:extLst>
          </p:cNvPr>
          <p:cNvCxnSpPr>
            <a:cxnSpLocks/>
            <a:stCxn id="8226" idx="2"/>
          </p:cNvCxnSpPr>
          <p:nvPr/>
        </p:nvCxnSpPr>
        <p:spPr>
          <a:xfrm>
            <a:off x="5074288" y="2573900"/>
            <a:ext cx="487824" cy="1266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64" name="Прямая соединительная линия 8263">
            <a:extLst>
              <a:ext uri="{FF2B5EF4-FFF2-40B4-BE49-F238E27FC236}">
                <a16:creationId xmlns:a16="http://schemas.microsoft.com/office/drawing/2014/main" id="{AC0AC7B7-97AF-4E3F-B5B7-D3172A30054B}"/>
              </a:ext>
            </a:extLst>
          </p:cNvPr>
          <p:cNvCxnSpPr>
            <a:cxnSpLocks/>
            <a:endCxn id="8204" idx="0"/>
          </p:cNvCxnSpPr>
          <p:nvPr/>
        </p:nvCxnSpPr>
        <p:spPr>
          <a:xfrm flipH="1">
            <a:off x="3929070" y="2531334"/>
            <a:ext cx="421292" cy="18822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66" name="Прямая соединительная линия 8265">
            <a:extLst>
              <a:ext uri="{FF2B5EF4-FFF2-40B4-BE49-F238E27FC236}">
                <a16:creationId xmlns:a16="http://schemas.microsoft.com/office/drawing/2014/main" id="{3E660013-D6AD-4E80-95BF-55C080D94BFF}"/>
              </a:ext>
            </a:extLst>
          </p:cNvPr>
          <p:cNvCxnSpPr>
            <a:cxnSpLocks/>
            <a:stCxn id="8228" idx="2"/>
            <a:endCxn id="8204" idx="0"/>
          </p:cNvCxnSpPr>
          <p:nvPr/>
        </p:nvCxnSpPr>
        <p:spPr>
          <a:xfrm>
            <a:off x="3525214" y="2588673"/>
            <a:ext cx="403856" cy="1308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68" name="Прямая соединительная линия 8267">
            <a:extLst>
              <a:ext uri="{FF2B5EF4-FFF2-40B4-BE49-F238E27FC236}">
                <a16:creationId xmlns:a16="http://schemas.microsoft.com/office/drawing/2014/main" id="{6DE90952-A359-47B6-BF51-F658DEBF78DC}"/>
              </a:ext>
            </a:extLst>
          </p:cNvPr>
          <p:cNvCxnSpPr>
            <a:cxnSpLocks/>
            <a:stCxn id="8229" idx="2"/>
            <a:endCxn id="8203" idx="0"/>
          </p:cNvCxnSpPr>
          <p:nvPr/>
        </p:nvCxnSpPr>
        <p:spPr>
          <a:xfrm flipH="1">
            <a:off x="2334312" y="2618808"/>
            <a:ext cx="440903" cy="1097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70" name="Прямая соединительная линия 8269">
            <a:extLst>
              <a:ext uri="{FF2B5EF4-FFF2-40B4-BE49-F238E27FC236}">
                <a16:creationId xmlns:a16="http://schemas.microsoft.com/office/drawing/2014/main" id="{F3B92595-89F2-4569-AC64-13D63CC2127A}"/>
              </a:ext>
            </a:extLst>
          </p:cNvPr>
          <p:cNvCxnSpPr>
            <a:cxnSpLocks/>
            <a:stCxn id="8230" idx="2"/>
            <a:endCxn id="8203" idx="0"/>
          </p:cNvCxnSpPr>
          <p:nvPr/>
        </p:nvCxnSpPr>
        <p:spPr>
          <a:xfrm>
            <a:off x="1876215" y="2618808"/>
            <a:ext cx="458097" cy="1097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72" name="Прямая соединительная линия 8271">
            <a:extLst>
              <a:ext uri="{FF2B5EF4-FFF2-40B4-BE49-F238E27FC236}">
                <a16:creationId xmlns:a16="http://schemas.microsoft.com/office/drawing/2014/main" id="{2260ABA3-D76B-49DC-9F49-D30FED56CD82}"/>
              </a:ext>
            </a:extLst>
          </p:cNvPr>
          <p:cNvCxnSpPr>
            <a:cxnSpLocks/>
            <a:stCxn id="8231" idx="2"/>
            <a:endCxn id="8202" idx="0"/>
          </p:cNvCxnSpPr>
          <p:nvPr/>
        </p:nvCxnSpPr>
        <p:spPr>
          <a:xfrm flipH="1">
            <a:off x="751282" y="2585800"/>
            <a:ext cx="269128" cy="1539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74" name="Прямая соединительная линия 8273">
            <a:extLst>
              <a:ext uri="{FF2B5EF4-FFF2-40B4-BE49-F238E27FC236}">
                <a16:creationId xmlns:a16="http://schemas.microsoft.com/office/drawing/2014/main" id="{CA5FAA7B-74B2-458B-B578-9F26F4EE9951}"/>
              </a:ext>
            </a:extLst>
          </p:cNvPr>
          <p:cNvCxnSpPr>
            <a:cxnSpLocks/>
            <a:stCxn id="8232" idx="2"/>
            <a:endCxn id="8202" idx="0"/>
          </p:cNvCxnSpPr>
          <p:nvPr/>
        </p:nvCxnSpPr>
        <p:spPr>
          <a:xfrm>
            <a:off x="336733" y="2618808"/>
            <a:ext cx="414549" cy="1208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12" name="Прямая соединительная линия 8211">
            <a:extLst>
              <a:ext uri="{FF2B5EF4-FFF2-40B4-BE49-F238E27FC236}">
                <a16:creationId xmlns:a16="http://schemas.microsoft.com/office/drawing/2014/main" id="{F0FBFEAF-F46C-4263-B4DD-3217034C8D5D}"/>
              </a:ext>
            </a:extLst>
          </p:cNvPr>
          <p:cNvCxnSpPr>
            <a:cxnSpLocks/>
            <a:stCxn id="9" idx="3"/>
            <a:endCxn id="48" idx="1"/>
          </p:cNvCxnSpPr>
          <p:nvPr/>
        </p:nvCxnSpPr>
        <p:spPr>
          <a:xfrm>
            <a:off x="5359847" y="5287999"/>
            <a:ext cx="2071467" cy="2836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14" name="Прямая соединительная линия 8213">
            <a:extLst>
              <a:ext uri="{FF2B5EF4-FFF2-40B4-BE49-F238E27FC236}">
                <a16:creationId xmlns:a16="http://schemas.microsoft.com/office/drawing/2014/main" id="{166CA8A1-1941-4DDF-9D34-84639A5DF87F}"/>
              </a:ext>
            </a:extLst>
          </p:cNvPr>
          <p:cNvCxnSpPr/>
          <p:nvPr/>
        </p:nvCxnSpPr>
        <p:spPr>
          <a:xfrm>
            <a:off x="6395580" y="5302182"/>
            <a:ext cx="0" cy="5752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37" name="Прямая соединительная линия 8236">
            <a:extLst>
              <a:ext uri="{FF2B5EF4-FFF2-40B4-BE49-F238E27FC236}">
                <a16:creationId xmlns:a16="http://schemas.microsoft.com/office/drawing/2014/main" id="{533CE9FE-144B-40FA-BD39-C55D0B24561E}"/>
              </a:ext>
            </a:extLst>
          </p:cNvPr>
          <p:cNvCxnSpPr>
            <a:cxnSpLocks/>
          </p:cNvCxnSpPr>
          <p:nvPr/>
        </p:nvCxnSpPr>
        <p:spPr>
          <a:xfrm>
            <a:off x="4586463" y="5725551"/>
            <a:ext cx="361846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42" name="Прямая соединительная линия 8241">
            <a:extLst>
              <a:ext uri="{FF2B5EF4-FFF2-40B4-BE49-F238E27FC236}">
                <a16:creationId xmlns:a16="http://schemas.microsoft.com/office/drawing/2014/main" id="{AFF857E3-84EA-4F60-A329-1B99AA2C6797}"/>
              </a:ext>
            </a:extLst>
          </p:cNvPr>
          <p:cNvCxnSpPr/>
          <p:nvPr/>
        </p:nvCxnSpPr>
        <p:spPr>
          <a:xfrm>
            <a:off x="4596727" y="5753686"/>
            <a:ext cx="0" cy="13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46" name="Прямая соединительная линия 8245">
            <a:extLst>
              <a:ext uri="{FF2B5EF4-FFF2-40B4-BE49-F238E27FC236}">
                <a16:creationId xmlns:a16="http://schemas.microsoft.com/office/drawing/2014/main" id="{F8A6AB42-E459-4B70-B21A-1C2A69A4A2B8}"/>
              </a:ext>
            </a:extLst>
          </p:cNvPr>
          <p:cNvCxnSpPr/>
          <p:nvPr/>
        </p:nvCxnSpPr>
        <p:spPr>
          <a:xfrm>
            <a:off x="8204926" y="5753686"/>
            <a:ext cx="0" cy="13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2440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753</Words>
  <Application>Microsoft Office PowerPoint</Application>
  <PresentationFormat>Широкоэкранный</PresentationFormat>
  <Paragraphs>254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Times New Roman</vt:lpstr>
      <vt:lpstr>Тема Office</vt:lpstr>
      <vt:lpstr>Моя родословная</vt:lpstr>
      <vt:lpstr> Цель работы: изучить родословную по отцовской и материнской линии, выявить закономерность по роду деятельности, построить генеалогическое древо своей семьи. Задачи: Познакомиться с историей генеалогии;  собрать информацию от ныне живущих родственников;  изучить семейный архив; систематизировать материал о предках в форме родословных таблиц. .  </vt:lpstr>
      <vt:lpstr>Гипотеза: предполагалось, что в результате изучения родословной, мы построим генеалогическое древо своего рода, а потомки смогут наращивать  его новыми ветвями.  Источники информации: семейные архивы, фото, письма, семейные реликвии, интернет-ресурсы.  Методы: изучение литературных и интернет-источников , беседа, анализ полученных данных, моделирование</vt:lpstr>
      <vt:lpstr>Генеалогия и родословная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Имена рода</vt:lpstr>
      <vt:lpstr>Занятия и увлечения рода</vt:lpstr>
      <vt:lpstr>Презентация PowerPoint</vt:lpstr>
      <vt:lpstr>Спасибо  за 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родословная</dc:title>
  <dc:creator>Людмила</dc:creator>
  <cp:lastModifiedBy>Пользователь Windows</cp:lastModifiedBy>
  <cp:revision>88</cp:revision>
  <dcterms:created xsi:type="dcterms:W3CDTF">2021-02-03T06:12:33Z</dcterms:created>
  <dcterms:modified xsi:type="dcterms:W3CDTF">2021-03-17T20:08:52Z</dcterms:modified>
</cp:coreProperties>
</file>