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73" r:id="rId4"/>
    <p:sldId id="274" r:id="rId5"/>
    <p:sldId id="258" r:id="rId6"/>
    <p:sldId id="275" r:id="rId7"/>
    <p:sldId id="276" r:id="rId8"/>
    <p:sldId id="262" r:id="rId9"/>
    <p:sldId id="263" r:id="rId10"/>
    <p:sldId id="277" r:id="rId11"/>
    <p:sldId id="265" r:id="rId12"/>
    <p:sldId id="269" r:id="rId13"/>
    <p:sldId id="266" r:id="rId14"/>
    <p:sldId id="267" r:id="rId15"/>
    <p:sldId id="279" r:id="rId16"/>
    <p:sldId id="268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2420888"/>
            <a:ext cx="864096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0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55573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11424" y="1556792"/>
            <a:ext cx="95050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9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73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424" y="1556792"/>
            <a:ext cx="95050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C90CC267-0496-4C2E-B341-412F6F2381C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465277AD-2C02-467C-814B-EBEFA5BC007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компетентностно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ориентированных заданий для формирования умения решать текстовые задачи на уроках математики у учащихся I ступени общего среднего образования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Крытыш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аталья Ивановна</a:t>
            </a:r>
          </a:p>
          <a:p>
            <a:pPr algn="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ысшей квалификационной категории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«Гимназия им. Я. Купалы г. Мозыря»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на движение в противоположных направлениях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077748"/>
              </p:ext>
            </p:extLst>
          </p:nvPr>
        </p:nvGraphicFramePr>
        <p:xfrm>
          <a:off x="911225" y="1557338"/>
          <a:ext cx="9866192" cy="283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548">
                  <a:extLst>
                    <a:ext uri="{9D8B030D-6E8A-4147-A177-3AD203B41FA5}">
                      <a16:colId xmlns:a16="http://schemas.microsoft.com/office/drawing/2014/main" val="1327805174"/>
                    </a:ext>
                  </a:extLst>
                </a:gridCol>
                <a:gridCol w="2466548">
                  <a:extLst>
                    <a:ext uri="{9D8B030D-6E8A-4147-A177-3AD203B41FA5}">
                      <a16:colId xmlns:a16="http://schemas.microsoft.com/office/drawing/2014/main" val="4084393276"/>
                    </a:ext>
                  </a:extLst>
                </a:gridCol>
                <a:gridCol w="2466548">
                  <a:extLst>
                    <a:ext uri="{9D8B030D-6E8A-4147-A177-3AD203B41FA5}">
                      <a16:colId xmlns:a16="http://schemas.microsoft.com/office/drawing/2014/main" val="3448949196"/>
                    </a:ext>
                  </a:extLst>
                </a:gridCol>
                <a:gridCol w="2466548">
                  <a:extLst>
                    <a:ext uri="{9D8B030D-6E8A-4147-A177-3AD203B41FA5}">
                      <a16:colId xmlns:a16="http://schemas.microsoft.com/office/drawing/2014/main" val="1029485036"/>
                    </a:ext>
                  </a:extLst>
                </a:gridCol>
              </a:tblGrid>
              <a:tr h="141745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Джили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БЕЛАЗ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трактор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МАЗ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220321"/>
                  </a:ext>
                </a:extLst>
              </a:tr>
              <a:tr h="141745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75 км/ч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50 км/ч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55 км/ч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60 км/ч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6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9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3112" y="836737"/>
            <a:ext cx="3539451" cy="50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Кузьмич Дубров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586" y="1557338"/>
            <a:ext cx="6019228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dirty="0"/>
              <a:t>«Купи три батончика вкусного шоколада по цене двух!»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023" y="2362316"/>
            <a:ext cx="4024399" cy="40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Минское море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782" y="1825625"/>
            <a:ext cx="76311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Семён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Василий                                              Пётр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Андрей        Сергей                            Савелий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Антон               Игорь          Юрий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19754" y="2094523"/>
            <a:ext cx="2282092" cy="672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36492" y="2117969"/>
            <a:ext cx="969108" cy="63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539631" y="3259015"/>
            <a:ext cx="437661" cy="59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17969" y="3157415"/>
            <a:ext cx="1062893" cy="695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158892" y="3259015"/>
            <a:ext cx="117231" cy="695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501292" y="4423508"/>
            <a:ext cx="789354" cy="648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072923" y="4439138"/>
            <a:ext cx="281354" cy="67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534031" y="4423508"/>
            <a:ext cx="1008184" cy="648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0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705" y="1828800"/>
            <a:ext cx="6533804" cy="37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Спасибо, за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070" y="2375876"/>
            <a:ext cx="4285859" cy="37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2385"/>
            <a:ext cx="10515600" cy="579457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понадобится?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дешевле?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потребуется?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скоростью нужно ехать?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более рационально?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семьи.</a:t>
            </a:r>
          </a:p>
          <a:p>
            <a:pPr algn="r"/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596" y="715587"/>
            <a:ext cx="2247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184" y="1555262"/>
            <a:ext cx="9408295" cy="468205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Компетентностно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ориентированные задания – это текстовые задания, носящие не только дидактический характер, но и достоверность описываемой информации и доступность её решения.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Н. В.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Солараева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</a:t>
            </a:r>
            <a:r>
              <a:rPr lang="ru-RU" dirty="0" err="1" smtClean="0"/>
              <a:t>компетентностно</a:t>
            </a:r>
            <a:r>
              <a:rPr lang="ru-RU" dirty="0" smtClean="0"/>
              <a:t> – ориентированных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Значимость в достижении результата.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Формулирование условия задания.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Представление информации в различных формах: рисунок, текст, таблица, диаграмма, схема.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«Слышала, что за собранный ящик малины заплатят 5р. Новые джинсы стоят 90р. У меня есть 35 руб. Сколько ящиков с малиной мне нужно собрать, чтобы получить недостающую сумму?»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Вся площадь 3 га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ад 40м²     огород 30м²       дом ?м²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811736"/>
              </p:ext>
            </p:extLst>
          </p:nvPr>
        </p:nvGraphicFramePr>
        <p:xfrm>
          <a:off x="838200" y="3438702"/>
          <a:ext cx="9423399" cy="109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133">
                  <a:extLst>
                    <a:ext uri="{9D8B030D-6E8A-4147-A177-3AD203B41FA5}">
                      <a16:colId xmlns:a16="http://schemas.microsoft.com/office/drawing/2014/main" val="1722183841"/>
                    </a:ext>
                  </a:extLst>
                </a:gridCol>
                <a:gridCol w="3141133">
                  <a:extLst>
                    <a:ext uri="{9D8B030D-6E8A-4147-A177-3AD203B41FA5}">
                      <a16:colId xmlns:a16="http://schemas.microsoft.com/office/drawing/2014/main" val="208850884"/>
                    </a:ext>
                  </a:extLst>
                </a:gridCol>
                <a:gridCol w="3141133">
                  <a:extLst>
                    <a:ext uri="{9D8B030D-6E8A-4147-A177-3AD203B41FA5}">
                      <a16:colId xmlns:a16="http://schemas.microsoft.com/office/drawing/2014/main" val="166508358"/>
                    </a:ext>
                  </a:extLst>
                </a:gridCol>
              </a:tblGrid>
              <a:tr h="5458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512805"/>
                  </a:ext>
                </a:extLst>
              </a:tr>
              <a:tr h="5458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кг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кг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16937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1181686" y="5063833"/>
            <a:ext cx="407324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946961" y="5053959"/>
            <a:ext cx="648392" cy="615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39645" y="4935344"/>
            <a:ext cx="2427317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Мама купила:</a:t>
            </a:r>
          </a:p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 яиц;</a:t>
            </a:r>
          </a:p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 яблок;</a:t>
            </a:r>
          </a:p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9 слив;</a:t>
            </a:r>
          </a:p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 конфет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класс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«Дедушка Вити работает на железной дороге. Дедушка рассказал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внуку,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в купе 4 места. А купе в вагоне обычно 8. Стоимость билета на место в купейном вагоне до Минска 8 рублей».</a:t>
            </a:r>
          </a:p>
        </p:txBody>
      </p:sp>
    </p:spTree>
    <p:extLst>
      <p:ext uri="{BB962C8B-B14F-4D97-AF65-F5344CB8AC3E}">
        <p14:creationId xmlns:p14="http://schemas.microsoft.com/office/powerpoint/2010/main" val="5242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338" y="723209"/>
            <a:ext cx="1352773" cy="1352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550" y="980902"/>
            <a:ext cx="1428345" cy="947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05" y="706583"/>
            <a:ext cx="1287087" cy="1313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780" y="886406"/>
            <a:ext cx="953763" cy="9537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6414" y="3369025"/>
            <a:ext cx="9684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руб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21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руб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9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руб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руб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4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руб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154" y="1047405"/>
            <a:ext cx="819662" cy="6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75" y="599489"/>
            <a:ext cx="1249868" cy="697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17" y="440575"/>
            <a:ext cx="681644" cy="997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017" y="783529"/>
            <a:ext cx="779386" cy="513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310" y="783530"/>
            <a:ext cx="1122217" cy="704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602034" flipV="1">
            <a:off x="9167514" y="953689"/>
            <a:ext cx="943926" cy="8221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9215" y="2377337"/>
            <a:ext cx="9717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2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4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23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8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55788"/>
              </p:ext>
            </p:extLst>
          </p:nvPr>
        </p:nvGraphicFramePr>
        <p:xfrm>
          <a:off x="1820487" y="2954354"/>
          <a:ext cx="8246227" cy="2939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5593">
                  <a:extLst>
                    <a:ext uri="{9D8B030D-6E8A-4147-A177-3AD203B41FA5}">
                      <a16:colId xmlns:a16="http://schemas.microsoft.com/office/drawing/2014/main" val="1220780160"/>
                    </a:ext>
                  </a:extLst>
                </a:gridCol>
                <a:gridCol w="2101605">
                  <a:extLst>
                    <a:ext uri="{9D8B030D-6E8A-4147-A177-3AD203B41FA5}">
                      <a16:colId xmlns:a16="http://schemas.microsoft.com/office/drawing/2014/main" val="1291617220"/>
                    </a:ext>
                  </a:extLst>
                </a:gridCol>
                <a:gridCol w="1706586">
                  <a:extLst>
                    <a:ext uri="{9D8B030D-6E8A-4147-A177-3AD203B41FA5}">
                      <a16:colId xmlns:a16="http://schemas.microsoft.com/office/drawing/2014/main" val="1792307895"/>
                    </a:ext>
                  </a:extLst>
                </a:gridCol>
                <a:gridCol w="2042443">
                  <a:extLst>
                    <a:ext uri="{9D8B030D-6E8A-4147-A177-3AD203B41FA5}">
                      <a16:colId xmlns:a16="http://schemas.microsoft.com/office/drawing/2014/main" val="3653360442"/>
                    </a:ext>
                  </a:extLst>
                </a:gridCol>
              </a:tblGrid>
              <a:tr h="3674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95918"/>
                  </a:ext>
                </a:extLst>
              </a:tr>
              <a:tr h="3674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499885"/>
                  </a:ext>
                </a:extLst>
              </a:tr>
              <a:tr h="3674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41926"/>
                  </a:ext>
                </a:extLst>
              </a:tr>
              <a:tr h="3674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шт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08090"/>
                  </a:ext>
                </a:extLst>
              </a:tr>
              <a:tr h="3674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172456"/>
                  </a:ext>
                </a:extLst>
              </a:tr>
              <a:tr h="3674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869764"/>
                  </a:ext>
                </a:extLst>
              </a:tr>
              <a:tr h="3674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фарш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828611"/>
                  </a:ext>
                </a:extLst>
              </a:tr>
              <a:tr h="3674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5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7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gli-zelenih-ottenkov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344</Words>
  <Application>Microsoft Office PowerPoint</Application>
  <PresentationFormat>Широкоэкранный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ugli-zelenih-ottenkov</vt:lpstr>
      <vt:lpstr>Использование компетентностно– ориентированных заданий для формирования умения решать текстовые задачи на уроках математики у учащихся I ступени общего среднего образования </vt:lpstr>
      <vt:lpstr>Презентация PowerPoint</vt:lpstr>
      <vt:lpstr>Презентация PowerPoint</vt:lpstr>
      <vt:lpstr>Особенности компетентностно – ориентированных заданий</vt:lpstr>
      <vt:lpstr>Подача информации</vt:lpstr>
      <vt:lpstr>1 класс</vt:lpstr>
      <vt:lpstr>2 класс</vt:lpstr>
      <vt:lpstr>Презентация PowerPoint</vt:lpstr>
      <vt:lpstr>Презентация PowerPoint</vt:lpstr>
      <vt:lpstr>Задачи на движение в противоположных направлениях</vt:lpstr>
      <vt:lpstr>Презентация PowerPoint</vt:lpstr>
      <vt:lpstr>Николай Кузьмич Дубров</vt:lpstr>
      <vt:lpstr>Акция</vt:lpstr>
      <vt:lpstr>Минское море</vt:lpstr>
      <vt:lpstr>Презентация PowerPoint</vt:lpstr>
      <vt:lpstr>Результативность</vt:lpstr>
      <vt:lpstr>Презентация PowerPoint</vt:lpstr>
    </vt:vector>
  </TitlesOfParts>
  <Company>ADMIN7.RU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компетентностно– ориентированных заданий для формирования умения решать текстовые задачи на уроках математики у учащихся I ступени общего среднего образования</dc:title>
  <dc:creator>вадим</dc:creator>
  <cp:lastModifiedBy>вадим</cp:lastModifiedBy>
  <cp:revision>16</cp:revision>
  <dcterms:created xsi:type="dcterms:W3CDTF">2021-10-17T10:33:09Z</dcterms:created>
  <dcterms:modified xsi:type="dcterms:W3CDTF">2021-11-24T18:51:37Z</dcterms:modified>
</cp:coreProperties>
</file>